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3" r:id="rId1"/>
  </p:sldMasterIdLst>
  <p:notesMasterIdLst>
    <p:notesMasterId r:id="rId57"/>
  </p:notesMasterIdLst>
  <p:sldIdLst>
    <p:sldId id="256" r:id="rId2"/>
    <p:sldId id="257" r:id="rId3"/>
    <p:sldId id="259" r:id="rId4"/>
    <p:sldId id="260" r:id="rId5"/>
    <p:sldId id="261" r:id="rId6"/>
    <p:sldId id="262" r:id="rId7"/>
    <p:sldId id="263" r:id="rId8"/>
    <p:sldId id="264" r:id="rId9"/>
    <p:sldId id="265" r:id="rId10"/>
    <p:sldId id="266" r:id="rId11"/>
    <p:sldId id="267" r:id="rId12"/>
    <p:sldId id="271" r:id="rId13"/>
    <p:sldId id="268" r:id="rId14"/>
    <p:sldId id="269" r:id="rId15"/>
    <p:sldId id="270"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25" autoAdjust="0"/>
    <p:restoredTop sz="90139" autoAdjust="0"/>
  </p:normalViewPr>
  <p:slideViewPr>
    <p:cSldViewPr snapToGrid="0">
      <p:cViewPr varScale="1">
        <p:scale>
          <a:sx n="100" d="100"/>
          <a:sy n="100" d="100"/>
        </p:scale>
        <p:origin x="102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diagrams/_rels/drawing1.xml.rels><?xml version="1.0" encoding="UTF-8" standalone="yes"?>
<Relationships xmlns="http://schemas.openxmlformats.org/package/2006/relationships"><Relationship Id="rId1" Type="http://schemas.openxmlformats.org/officeDocument/2006/relationships/image" Target="../media/image1.jpe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5D0B18-E1C6-4208-8FAE-26DF472F69AD}" type="doc">
      <dgm:prSet loTypeId="urn:microsoft.com/office/officeart/2005/8/layout/vList5" loCatId="list" qsTypeId="urn:microsoft.com/office/officeart/2005/8/quickstyle/3d2" qsCatId="3D" csTypeId="urn:microsoft.com/office/officeart/2005/8/colors/colorful1" csCatId="colorful" phldr="1"/>
      <dgm:spPr/>
      <dgm:t>
        <a:bodyPr/>
        <a:lstStyle/>
        <a:p>
          <a:endParaRPr lang="en-IN"/>
        </a:p>
      </dgm:t>
    </dgm:pt>
    <dgm:pt modelId="{E923D137-0B47-4251-9B84-DA6BF04C4F46}">
      <dgm:prSet custT="1"/>
      <dgm:spPr/>
      <dgm:t>
        <a:bodyPr/>
        <a:lstStyle/>
        <a:p>
          <a:r>
            <a:rPr lang="en-IN" sz="2200" b="1" baseline="0" dirty="0">
              <a:solidFill>
                <a:schemeClr val="tx1"/>
              </a:solidFill>
            </a:rPr>
            <a:t>Problem Statement</a:t>
          </a:r>
        </a:p>
      </dgm:t>
    </dgm:pt>
    <dgm:pt modelId="{536A0F98-64B7-4917-9EB6-E515321E5CF8}" type="parTrans" cxnId="{C78A77F0-F4D2-405E-BFA6-2E190782161F}">
      <dgm:prSet/>
      <dgm:spPr/>
      <dgm:t>
        <a:bodyPr/>
        <a:lstStyle/>
        <a:p>
          <a:endParaRPr lang="en-IN"/>
        </a:p>
      </dgm:t>
    </dgm:pt>
    <dgm:pt modelId="{D1E728EB-C44F-4BEF-9F8B-1579F9D5EE05}" type="sibTrans" cxnId="{C78A77F0-F4D2-405E-BFA6-2E190782161F}">
      <dgm:prSet/>
      <dgm:spPr/>
      <dgm:t>
        <a:bodyPr/>
        <a:lstStyle/>
        <a:p>
          <a:endParaRPr lang="en-IN"/>
        </a:p>
      </dgm:t>
    </dgm:pt>
    <dgm:pt modelId="{BD74D741-13D9-4B82-B6A0-0B3D263F279D}">
      <dgm:prSet/>
      <dgm:spPr/>
      <dgm:t>
        <a:bodyPr/>
        <a:lstStyle/>
        <a:p>
          <a:r>
            <a:rPr lang="en-IN" b="1" baseline="0" dirty="0">
              <a:solidFill>
                <a:schemeClr val="tx1"/>
              </a:solidFill>
            </a:rPr>
            <a:t>Data Cleaning &amp; Imputing</a:t>
          </a:r>
          <a:endParaRPr lang="en-IN" baseline="0" dirty="0">
            <a:solidFill>
              <a:schemeClr val="tx1"/>
            </a:solidFill>
          </a:endParaRPr>
        </a:p>
      </dgm:t>
    </dgm:pt>
    <dgm:pt modelId="{20701161-ACC1-4444-B50B-89034D17F21F}" type="parTrans" cxnId="{3F43F2B7-86C8-41AA-A4CE-CDBFC69334A4}">
      <dgm:prSet/>
      <dgm:spPr/>
      <dgm:t>
        <a:bodyPr/>
        <a:lstStyle/>
        <a:p>
          <a:endParaRPr lang="en-IN"/>
        </a:p>
      </dgm:t>
    </dgm:pt>
    <dgm:pt modelId="{D5A0D61E-1743-492B-92F1-84318AC9D959}" type="sibTrans" cxnId="{3F43F2B7-86C8-41AA-A4CE-CDBFC69334A4}">
      <dgm:prSet/>
      <dgm:spPr/>
      <dgm:t>
        <a:bodyPr/>
        <a:lstStyle/>
        <a:p>
          <a:endParaRPr lang="en-IN"/>
        </a:p>
      </dgm:t>
    </dgm:pt>
    <dgm:pt modelId="{E3A9E68E-C6B6-408F-BBE8-F9CF1D6F6CD6}">
      <dgm:prSet/>
      <dgm:spPr/>
      <dgm:t>
        <a:bodyPr/>
        <a:lstStyle/>
        <a:p>
          <a:r>
            <a:rPr lang="en-IN" b="1" baseline="0" dirty="0">
              <a:solidFill>
                <a:schemeClr val="tx1"/>
              </a:solidFill>
            </a:rPr>
            <a:t>Univariate Analysis</a:t>
          </a:r>
          <a:endParaRPr lang="en-IN" baseline="0" dirty="0">
            <a:solidFill>
              <a:schemeClr val="tx1"/>
            </a:solidFill>
          </a:endParaRPr>
        </a:p>
      </dgm:t>
    </dgm:pt>
    <dgm:pt modelId="{1FF655BD-5A6A-4140-B1B4-8BC740501B9B}" type="parTrans" cxnId="{F349AE64-68B2-4E28-930D-6E24A53F15B6}">
      <dgm:prSet/>
      <dgm:spPr/>
      <dgm:t>
        <a:bodyPr/>
        <a:lstStyle/>
        <a:p>
          <a:endParaRPr lang="en-IN"/>
        </a:p>
      </dgm:t>
    </dgm:pt>
    <dgm:pt modelId="{5DAE5712-AFC5-4B3C-BBE9-59CD56BA415C}" type="sibTrans" cxnId="{F349AE64-68B2-4E28-930D-6E24A53F15B6}">
      <dgm:prSet/>
      <dgm:spPr/>
      <dgm:t>
        <a:bodyPr/>
        <a:lstStyle/>
        <a:p>
          <a:endParaRPr lang="en-IN"/>
        </a:p>
      </dgm:t>
    </dgm:pt>
    <dgm:pt modelId="{06F3C7FF-21CD-4C2B-A332-CE911E6E6B3D}">
      <dgm:prSet/>
      <dgm:spPr/>
      <dgm:t>
        <a:bodyPr/>
        <a:lstStyle/>
        <a:p>
          <a:r>
            <a:rPr lang="en-IN" b="1" baseline="0">
              <a:solidFill>
                <a:schemeClr val="tx1"/>
              </a:solidFill>
            </a:rPr>
            <a:t>Bivariate Analysis</a:t>
          </a:r>
          <a:endParaRPr lang="en-IN" baseline="0">
            <a:solidFill>
              <a:schemeClr val="tx1"/>
            </a:solidFill>
          </a:endParaRPr>
        </a:p>
      </dgm:t>
    </dgm:pt>
    <dgm:pt modelId="{9B9E40A3-CA6A-47A6-B0DD-68E64340643F}" type="parTrans" cxnId="{38D12C5E-DF57-4371-B87A-8C1DC190A04A}">
      <dgm:prSet/>
      <dgm:spPr/>
      <dgm:t>
        <a:bodyPr/>
        <a:lstStyle/>
        <a:p>
          <a:endParaRPr lang="en-IN"/>
        </a:p>
      </dgm:t>
    </dgm:pt>
    <dgm:pt modelId="{E0994C9F-9E1C-4D24-A438-F14618021912}" type="sibTrans" cxnId="{38D12C5E-DF57-4371-B87A-8C1DC190A04A}">
      <dgm:prSet/>
      <dgm:spPr/>
      <dgm:t>
        <a:bodyPr/>
        <a:lstStyle/>
        <a:p>
          <a:endParaRPr lang="en-IN"/>
        </a:p>
      </dgm:t>
    </dgm:pt>
    <dgm:pt modelId="{5CCAB06C-DABB-4531-86A4-848359DDEBD1}">
      <dgm:prSet/>
      <dgm:spPr/>
      <dgm:t>
        <a:bodyPr/>
        <a:lstStyle/>
        <a:p>
          <a:r>
            <a:rPr lang="en-IN" b="1" baseline="0">
              <a:solidFill>
                <a:schemeClr val="tx1"/>
              </a:solidFill>
            </a:rPr>
            <a:t>Multivariate Analysis</a:t>
          </a:r>
          <a:endParaRPr lang="en-IN" baseline="0">
            <a:solidFill>
              <a:schemeClr val="tx1"/>
            </a:solidFill>
          </a:endParaRPr>
        </a:p>
      </dgm:t>
    </dgm:pt>
    <dgm:pt modelId="{8E41B4B3-5D6E-4269-899A-889F475C6EAB}" type="parTrans" cxnId="{85C2C155-6204-42B6-BB4E-4ED34168058F}">
      <dgm:prSet/>
      <dgm:spPr/>
      <dgm:t>
        <a:bodyPr/>
        <a:lstStyle/>
        <a:p>
          <a:endParaRPr lang="en-IN"/>
        </a:p>
      </dgm:t>
    </dgm:pt>
    <dgm:pt modelId="{9A018839-6DD0-402C-A2F4-40571AC1D629}" type="sibTrans" cxnId="{85C2C155-6204-42B6-BB4E-4ED34168058F}">
      <dgm:prSet/>
      <dgm:spPr/>
      <dgm:t>
        <a:bodyPr/>
        <a:lstStyle/>
        <a:p>
          <a:endParaRPr lang="en-IN"/>
        </a:p>
      </dgm:t>
    </dgm:pt>
    <dgm:pt modelId="{2634AF0D-5636-414C-90F8-81D54E87D3BB}">
      <dgm:prSet/>
      <dgm:spPr/>
      <dgm:t>
        <a:bodyPr/>
        <a:lstStyle/>
        <a:p>
          <a:r>
            <a:rPr lang="en-IN" b="1" baseline="0">
              <a:solidFill>
                <a:schemeClr val="tx1"/>
              </a:solidFill>
            </a:rPr>
            <a:t>Correlation Analysis</a:t>
          </a:r>
          <a:endParaRPr lang="en-IN" baseline="0">
            <a:solidFill>
              <a:schemeClr val="tx1"/>
            </a:solidFill>
          </a:endParaRPr>
        </a:p>
      </dgm:t>
    </dgm:pt>
    <dgm:pt modelId="{F73670E3-1399-462C-AA4B-01E9E1EDC8CE}" type="parTrans" cxnId="{74C1DF30-CCAC-4528-A014-B50692CD2A39}">
      <dgm:prSet/>
      <dgm:spPr/>
      <dgm:t>
        <a:bodyPr/>
        <a:lstStyle/>
        <a:p>
          <a:endParaRPr lang="en-IN"/>
        </a:p>
      </dgm:t>
    </dgm:pt>
    <dgm:pt modelId="{7DAB6E20-1C0B-49DF-BA7F-E6B05068A9CD}" type="sibTrans" cxnId="{74C1DF30-CCAC-4528-A014-B50692CD2A39}">
      <dgm:prSet/>
      <dgm:spPr/>
      <dgm:t>
        <a:bodyPr/>
        <a:lstStyle/>
        <a:p>
          <a:endParaRPr lang="en-IN"/>
        </a:p>
      </dgm:t>
    </dgm:pt>
    <dgm:pt modelId="{CD238318-F64E-4AAC-9C76-6F409949B2E0}">
      <dgm:prSet/>
      <dgm:spPr/>
      <dgm:t>
        <a:bodyPr/>
        <a:lstStyle/>
        <a:p>
          <a:r>
            <a:rPr lang="en-IN" b="1" baseline="0" dirty="0">
              <a:solidFill>
                <a:schemeClr val="tx1"/>
              </a:solidFill>
            </a:rPr>
            <a:t>Conclusion</a:t>
          </a:r>
          <a:endParaRPr lang="en-IN" baseline="0" dirty="0">
            <a:solidFill>
              <a:schemeClr val="tx1"/>
            </a:solidFill>
          </a:endParaRPr>
        </a:p>
      </dgm:t>
    </dgm:pt>
    <dgm:pt modelId="{93046236-BE8A-4E7E-8D1D-8A8C8D6FA469}" type="parTrans" cxnId="{177654E1-7E52-4686-9614-FCCA9DDE1885}">
      <dgm:prSet/>
      <dgm:spPr/>
      <dgm:t>
        <a:bodyPr/>
        <a:lstStyle/>
        <a:p>
          <a:endParaRPr lang="en-IN"/>
        </a:p>
      </dgm:t>
    </dgm:pt>
    <dgm:pt modelId="{A1DA80F2-B744-4C95-895F-16911B8D2868}" type="sibTrans" cxnId="{177654E1-7E52-4686-9614-FCCA9DDE1885}">
      <dgm:prSet/>
      <dgm:spPr/>
      <dgm:t>
        <a:bodyPr/>
        <a:lstStyle/>
        <a:p>
          <a:endParaRPr lang="en-IN"/>
        </a:p>
      </dgm:t>
    </dgm:pt>
    <dgm:pt modelId="{0561FA61-28E3-4695-B644-510ECACA618B}">
      <dgm:prSet custT="1"/>
      <dgm:spPr/>
      <dgm:t>
        <a:bodyPr/>
        <a:lstStyle/>
        <a:p>
          <a:r>
            <a:rPr lang="en-IN" sz="2200" b="1" baseline="0" dirty="0">
              <a:solidFill>
                <a:schemeClr val="tx1"/>
              </a:solidFill>
            </a:rPr>
            <a:t>Data Analysis </a:t>
          </a:r>
        </a:p>
      </dgm:t>
    </dgm:pt>
    <dgm:pt modelId="{A685962C-91FD-48A1-B3E1-E6549C7B514B}" type="parTrans" cxnId="{04A9A06D-206B-4C1F-B473-6C5FFBA2CCEB}">
      <dgm:prSet/>
      <dgm:spPr/>
      <dgm:t>
        <a:bodyPr/>
        <a:lstStyle/>
        <a:p>
          <a:endParaRPr lang="en-IN"/>
        </a:p>
      </dgm:t>
    </dgm:pt>
    <dgm:pt modelId="{8D8ECBE2-AD2E-474D-9B52-B16A67157CEC}" type="sibTrans" cxnId="{04A9A06D-206B-4C1F-B473-6C5FFBA2CCEB}">
      <dgm:prSet/>
      <dgm:spPr/>
      <dgm:t>
        <a:bodyPr/>
        <a:lstStyle/>
        <a:p>
          <a:endParaRPr lang="en-IN"/>
        </a:p>
      </dgm:t>
    </dgm:pt>
    <dgm:pt modelId="{86086633-61D0-43F2-9CC5-7C7451FEF2FA}" type="pres">
      <dgm:prSet presAssocID="{415D0B18-E1C6-4208-8FAE-26DF472F69AD}" presName="Name0" presStyleCnt="0">
        <dgm:presLayoutVars>
          <dgm:dir/>
          <dgm:animLvl val="lvl"/>
          <dgm:resizeHandles val="exact"/>
        </dgm:presLayoutVars>
      </dgm:prSet>
      <dgm:spPr/>
    </dgm:pt>
    <dgm:pt modelId="{81156633-8A4C-42A3-AE0B-EE55A429B8B0}" type="pres">
      <dgm:prSet presAssocID="{E923D137-0B47-4251-9B84-DA6BF04C4F46}" presName="linNode" presStyleCnt="0"/>
      <dgm:spPr/>
    </dgm:pt>
    <dgm:pt modelId="{D7BEE6C1-19DB-4286-8065-A6E57BF06B97}" type="pres">
      <dgm:prSet presAssocID="{E923D137-0B47-4251-9B84-DA6BF04C4F46}" presName="parentText" presStyleLbl="node1" presStyleIdx="0" presStyleCnt="8">
        <dgm:presLayoutVars>
          <dgm:chMax val="1"/>
          <dgm:bulletEnabled val="1"/>
        </dgm:presLayoutVars>
      </dgm:prSet>
      <dgm:spPr/>
    </dgm:pt>
    <dgm:pt modelId="{4CF376DD-49E5-4CBA-870B-B0BDB375F2E0}" type="pres">
      <dgm:prSet presAssocID="{D1E728EB-C44F-4BEF-9F8B-1579F9D5EE05}" presName="sp" presStyleCnt="0"/>
      <dgm:spPr/>
    </dgm:pt>
    <dgm:pt modelId="{D9E68DFD-27E2-4693-B234-C26FC13CD9B8}" type="pres">
      <dgm:prSet presAssocID="{0561FA61-28E3-4695-B644-510ECACA618B}" presName="linNode" presStyleCnt="0"/>
      <dgm:spPr/>
    </dgm:pt>
    <dgm:pt modelId="{B06DD65E-2458-45A8-BE93-FA382DCDB955}" type="pres">
      <dgm:prSet presAssocID="{0561FA61-28E3-4695-B644-510ECACA618B}" presName="parentText" presStyleLbl="node1" presStyleIdx="1" presStyleCnt="8">
        <dgm:presLayoutVars>
          <dgm:chMax val="1"/>
          <dgm:bulletEnabled val="1"/>
        </dgm:presLayoutVars>
      </dgm:prSet>
      <dgm:spPr/>
    </dgm:pt>
    <dgm:pt modelId="{69CB0304-DED2-452E-9F3A-868FCBA1BF36}" type="pres">
      <dgm:prSet presAssocID="{8D8ECBE2-AD2E-474D-9B52-B16A67157CEC}" presName="sp" presStyleCnt="0"/>
      <dgm:spPr/>
    </dgm:pt>
    <dgm:pt modelId="{F833FCC2-66F5-4BCC-BE23-02F6907EBE76}" type="pres">
      <dgm:prSet presAssocID="{BD74D741-13D9-4B82-B6A0-0B3D263F279D}" presName="linNode" presStyleCnt="0"/>
      <dgm:spPr/>
    </dgm:pt>
    <dgm:pt modelId="{3FFE1C04-4794-43E5-BC98-A1912E4F8E89}" type="pres">
      <dgm:prSet presAssocID="{BD74D741-13D9-4B82-B6A0-0B3D263F279D}" presName="parentText" presStyleLbl="node1" presStyleIdx="2" presStyleCnt="8">
        <dgm:presLayoutVars>
          <dgm:chMax val="1"/>
          <dgm:bulletEnabled val="1"/>
        </dgm:presLayoutVars>
      </dgm:prSet>
      <dgm:spPr/>
    </dgm:pt>
    <dgm:pt modelId="{4DB2B920-D05C-4202-A19C-26605C17FE79}" type="pres">
      <dgm:prSet presAssocID="{D5A0D61E-1743-492B-92F1-84318AC9D959}" presName="sp" presStyleCnt="0"/>
      <dgm:spPr/>
    </dgm:pt>
    <dgm:pt modelId="{D20BB659-ADBB-41A1-A81A-EA34A084F7EA}" type="pres">
      <dgm:prSet presAssocID="{E3A9E68E-C6B6-408F-BBE8-F9CF1D6F6CD6}" presName="linNode" presStyleCnt="0"/>
      <dgm:spPr/>
    </dgm:pt>
    <dgm:pt modelId="{F992F9A4-DAD8-4DC6-A0E2-C27D1834775C}" type="pres">
      <dgm:prSet presAssocID="{E3A9E68E-C6B6-408F-BBE8-F9CF1D6F6CD6}" presName="parentText" presStyleLbl="node1" presStyleIdx="3" presStyleCnt="8">
        <dgm:presLayoutVars>
          <dgm:chMax val="1"/>
          <dgm:bulletEnabled val="1"/>
        </dgm:presLayoutVars>
      </dgm:prSet>
      <dgm:spPr/>
    </dgm:pt>
    <dgm:pt modelId="{A710F620-D4C5-414E-92A9-6BB631D7BC70}" type="pres">
      <dgm:prSet presAssocID="{5DAE5712-AFC5-4B3C-BBE9-59CD56BA415C}" presName="sp" presStyleCnt="0"/>
      <dgm:spPr/>
    </dgm:pt>
    <dgm:pt modelId="{65AC02B6-DF69-40AE-A74F-22D5E0907C61}" type="pres">
      <dgm:prSet presAssocID="{06F3C7FF-21CD-4C2B-A332-CE911E6E6B3D}" presName="linNode" presStyleCnt="0"/>
      <dgm:spPr/>
    </dgm:pt>
    <dgm:pt modelId="{58037581-077C-4EAF-B9FA-1F6747AA2513}" type="pres">
      <dgm:prSet presAssocID="{06F3C7FF-21CD-4C2B-A332-CE911E6E6B3D}" presName="parentText" presStyleLbl="node1" presStyleIdx="4" presStyleCnt="8">
        <dgm:presLayoutVars>
          <dgm:chMax val="1"/>
          <dgm:bulletEnabled val="1"/>
        </dgm:presLayoutVars>
      </dgm:prSet>
      <dgm:spPr/>
    </dgm:pt>
    <dgm:pt modelId="{E3589736-4854-4062-81DE-8045C9992AE8}" type="pres">
      <dgm:prSet presAssocID="{E0994C9F-9E1C-4D24-A438-F14618021912}" presName="sp" presStyleCnt="0"/>
      <dgm:spPr/>
    </dgm:pt>
    <dgm:pt modelId="{9E541385-1F68-4C17-8D72-568AD5339C5F}" type="pres">
      <dgm:prSet presAssocID="{5CCAB06C-DABB-4531-86A4-848359DDEBD1}" presName="linNode" presStyleCnt="0"/>
      <dgm:spPr/>
    </dgm:pt>
    <dgm:pt modelId="{68D3F38A-A3F8-43DE-A879-2E21DA70817B}" type="pres">
      <dgm:prSet presAssocID="{5CCAB06C-DABB-4531-86A4-848359DDEBD1}" presName="parentText" presStyleLbl="node1" presStyleIdx="5" presStyleCnt="8">
        <dgm:presLayoutVars>
          <dgm:chMax val="1"/>
          <dgm:bulletEnabled val="1"/>
        </dgm:presLayoutVars>
      </dgm:prSet>
      <dgm:spPr/>
    </dgm:pt>
    <dgm:pt modelId="{683DB421-1051-4E86-97E6-98356CB5CF10}" type="pres">
      <dgm:prSet presAssocID="{9A018839-6DD0-402C-A2F4-40571AC1D629}" presName="sp" presStyleCnt="0"/>
      <dgm:spPr/>
    </dgm:pt>
    <dgm:pt modelId="{0C044042-AF26-446E-9368-7C2BB4CE8620}" type="pres">
      <dgm:prSet presAssocID="{2634AF0D-5636-414C-90F8-81D54E87D3BB}" presName="linNode" presStyleCnt="0"/>
      <dgm:spPr/>
    </dgm:pt>
    <dgm:pt modelId="{CA18690C-3AEF-49EB-9FD8-51E294849EC8}" type="pres">
      <dgm:prSet presAssocID="{2634AF0D-5636-414C-90F8-81D54E87D3BB}" presName="parentText" presStyleLbl="node1" presStyleIdx="6" presStyleCnt="8">
        <dgm:presLayoutVars>
          <dgm:chMax val="1"/>
          <dgm:bulletEnabled val="1"/>
        </dgm:presLayoutVars>
      </dgm:prSet>
      <dgm:spPr/>
    </dgm:pt>
    <dgm:pt modelId="{38ECD21C-F9DB-4515-A8AC-FBD0E315D76F}" type="pres">
      <dgm:prSet presAssocID="{7DAB6E20-1C0B-49DF-BA7F-E6B05068A9CD}" presName="sp" presStyleCnt="0"/>
      <dgm:spPr/>
    </dgm:pt>
    <dgm:pt modelId="{C187C930-1A03-4848-8537-7328283D18A0}" type="pres">
      <dgm:prSet presAssocID="{CD238318-F64E-4AAC-9C76-6F409949B2E0}" presName="linNode" presStyleCnt="0"/>
      <dgm:spPr/>
    </dgm:pt>
    <dgm:pt modelId="{C7CF9CE0-1FD7-45F9-8EB1-104E1BB1B8B9}" type="pres">
      <dgm:prSet presAssocID="{CD238318-F64E-4AAC-9C76-6F409949B2E0}" presName="parentText" presStyleLbl="node1" presStyleIdx="7" presStyleCnt="8">
        <dgm:presLayoutVars>
          <dgm:chMax val="1"/>
          <dgm:bulletEnabled val="1"/>
        </dgm:presLayoutVars>
      </dgm:prSet>
      <dgm:spPr/>
    </dgm:pt>
  </dgm:ptLst>
  <dgm:cxnLst>
    <dgm:cxn modelId="{99E5F607-00EE-4A69-98AC-65411D24F202}" type="presOf" srcId="{E3A9E68E-C6B6-408F-BBE8-F9CF1D6F6CD6}" destId="{F992F9A4-DAD8-4DC6-A0E2-C27D1834775C}" srcOrd="0" destOrd="0" presId="urn:microsoft.com/office/officeart/2005/8/layout/vList5"/>
    <dgm:cxn modelId="{74C1DF30-CCAC-4528-A014-B50692CD2A39}" srcId="{415D0B18-E1C6-4208-8FAE-26DF472F69AD}" destId="{2634AF0D-5636-414C-90F8-81D54E87D3BB}" srcOrd="6" destOrd="0" parTransId="{F73670E3-1399-462C-AA4B-01E9E1EDC8CE}" sibTransId="{7DAB6E20-1C0B-49DF-BA7F-E6B05068A9CD}"/>
    <dgm:cxn modelId="{38D12C5E-DF57-4371-B87A-8C1DC190A04A}" srcId="{415D0B18-E1C6-4208-8FAE-26DF472F69AD}" destId="{06F3C7FF-21CD-4C2B-A332-CE911E6E6B3D}" srcOrd="4" destOrd="0" parTransId="{9B9E40A3-CA6A-47A6-B0DD-68E64340643F}" sibTransId="{E0994C9F-9E1C-4D24-A438-F14618021912}"/>
    <dgm:cxn modelId="{58342760-7C8F-4653-89F2-B556D9654DAD}" type="presOf" srcId="{CD238318-F64E-4AAC-9C76-6F409949B2E0}" destId="{C7CF9CE0-1FD7-45F9-8EB1-104E1BB1B8B9}" srcOrd="0" destOrd="0" presId="urn:microsoft.com/office/officeart/2005/8/layout/vList5"/>
    <dgm:cxn modelId="{F349AE64-68B2-4E28-930D-6E24A53F15B6}" srcId="{415D0B18-E1C6-4208-8FAE-26DF472F69AD}" destId="{E3A9E68E-C6B6-408F-BBE8-F9CF1D6F6CD6}" srcOrd="3" destOrd="0" parTransId="{1FF655BD-5A6A-4140-B1B4-8BC740501B9B}" sibTransId="{5DAE5712-AFC5-4B3C-BBE9-59CD56BA415C}"/>
    <dgm:cxn modelId="{04A9A06D-206B-4C1F-B473-6C5FFBA2CCEB}" srcId="{415D0B18-E1C6-4208-8FAE-26DF472F69AD}" destId="{0561FA61-28E3-4695-B644-510ECACA618B}" srcOrd="1" destOrd="0" parTransId="{A685962C-91FD-48A1-B3E1-E6549C7B514B}" sibTransId="{8D8ECBE2-AD2E-474D-9B52-B16A67157CEC}"/>
    <dgm:cxn modelId="{61456471-4C00-4AEA-B4FB-F6E27EAF706A}" type="presOf" srcId="{BD74D741-13D9-4B82-B6A0-0B3D263F279D}" destId="{3FFE1C04-4794-43E5-BC98-A1912E4F8E89}" srcOrd="0" destOrd="0" presId="urn:microsoft.com/office/officeart/2005/8/layout/vList5"/>
    <dgm:cxn modelId="{85C2C155-6204-42B6-BB4E-4ED34168058F}" srcId="{415D0B18-E1C6-4208-8FAE-26DF472F69AD}" destId="{5CCAB06C-DABB-4531-86A4-848359DDEBD1}" srcOrd="5" destOrd="0" parTransId="{8E41B4B3-5D6E-4269-899A-889F475C6EAB}" sibTransId="{9A018839-6DD0-402C-A2F4-40571AC1D629}"/>
    <dgm:cxn modelId="{5ACA7F56-C062-4400-87EF-4453AB164F77}" type="presOf" srcId="{2634AF0D-5636-414C-90F8-81D54E87D3BB}" destId="{CA18690C-3AEF-49EB-9FD8-51E294849EC8}" srcOrd="0" destOrd="0" presId="urn:microsoft.com/office/officeart/2005/8/layout/vList5"/>
    <dgm:cxn modelId="{21F8DD76-F215-41A6-A643-4CFCA51B34F1}" type="presOf" srcId="{415D0B18-E1C6-4208-8FAE-26DF472F69AD}" destId="{86086633-61D0-43F2-9CC5-7C7451FEF2FA}" srcOrd="0" destOrd="0" presId="urn:microsoft.com/office/officeart/2005/8/layout/vList5"/>
    <dgm:cxn modelId="{3F43F2B7-86C8-41AA-A4CE-CDBFC69334A4}" srcId="{415D0B18-E1C6-4208-8FAE-26DF472F69AD}" destId="{BD74D741-13D9-4B82-B6A0-0B3D263F279D}" srcOrd="2" destOrd="0" parTransId="{20701161-ACC1-4444-B50B-89034D17F21F}" sibTransId="{D5A0D61E-1743-492B-92F1-84318AC9D959}"/>
    <dgm:cxn modelId="{295775B9-7EBA-41B4-ADF9-38BAC8F7BE4D}" type="presOf" srcId="{E923D137-0B47-4251-9B84-DA6BF04C4F46}" destId="{D7BEE6C1-19DB-4286-8065-A6E57BF06B97}" srcOrd="0" destOrd="0" presId="urn:microsoft.com/office/officeart/2005/8/layout/vList5"/>
    <dgm:cxn modelId="{DBC49BD1-558E-43D5-AEB8-6A70D523581C}" type="presOf" srcId="{0561FA61-28E3-4695-B644-510ECACA618B}" destId="{B06DD65E-2458-45A8-BE93-FA382DCDB955}" srcOrd="0" destOrd="0" presId="urn:microsoft.com/office/officeart/2005/8/layout/vList5"/>
    <dgm:cxn modelId="{177654E1-7E52-4686-9614-FCCA9DDE1885}" srcId="{415D0B18-E1C6-4208-8FAE-26DF472F69AD}" destId="{CD238318-F64E-4AAC-9C76-6F409949B2E0}" srcOrd="7" destOrd="0" parTransId="{93046236-BE8A-4E7E-8D1D-8A8C8D6FA469}" sibTransId="{A1DA80F2-B744-4C95-895F-16911B8D2868}"/>
    <dgm:cxn modelId="{45E4C1E2-14EA-4C96-B3B3-5A367CAD6E93}" type="presOf" srcId="{06F3C7FF-21CD-4C2B-A332-CE911E6E6B3D}" destId="{58037581-077C-4EAF-B9FA-1F6747AA2513}" srcOrd="0" destOrd="0" presId="urn:microsoft.com/office/officeart/2005/8/layout/vList5"/>
    <dgm:cxn modelId="{C78A77F0-F4D2-405E-BFA6-2E190782161F}" srcId="{415D0B18-E1C6-4208-8FAE-26DF472F69AD}" destId="{E923D137-0B47-4251-9B84-DA6BF04C4F46}" srcOrd="0" destOrd="0" parTransId="{536A0F98-64B7-4917-9EB6-E515321E5CF8}" sibTransId="{D1E728EB-C44F-4BEF-9F8B-1579F9D5EE05}"/>
    <dgm:cxn modelId="{F789EEF4-FFA8-4B2E-9E4D-5721CEDF4BF5}" type="presOf" srcId="{5CCAB06C-DABB-4531-86A4-848359DDEBD1}" destId="{68D3F38A-A3F8-43DE-A879-2E21DA70817B}" srcOrd="0" destOrd="0" presId="urn:microsoft.com/office/officeart/2005/8/layout/vList5"/>
    <dgm:cxn modelId="{D944CA2C-9C9F-4B66-A4FD-6CADE7EE937D}" type="presParOf" srcId="{86086633-61D0-43F2-9CC5-7C7451FEF2FA}" destId="{81156633-8A4C-42A3-AE0B-EE55A429B8B0}" srcOrd="0" destOrd="0" presId="urn:microsoft.com/office/officeart/2005/8/layout/vList5"/>
    <dgm:cxn modelId="{09A0E658-4BA0-48E3-8F54-A9C8E2A81359}" type="presParOf" srcId="{81156633-8A4C-42A3-AE0B-EE55A429B8B0}" destId="{D7BEE6C1-19DB-4286-8065-A6E57BF06B97}" srcOrd="0" destOrd="0" presId="urn:microsoft.com/office/officeart/2005/8/layout/vList5"/>
    <dgm:cxn modelId="{44DF4D93-7F3F-40AA-8DB9-82AF10033271}" type="presParOf" srcId="{86086633-61D0-43F2-9CC5-7C7451FEF2FA}" destId="{4CF376DD-49E5-4CBA-870B-B0BDB375F2E0}" srcOrd="1" destOrd="0" presId="urn:microsoft.com/office/officeart/2005/8/layout/vList5"/>
    <dgm:cxn modelId="{9554E9F4-57E8-4538-8744-5B70FABFFEE9}" type="presParOf" srcId="{86086633-61D0-43F2-9CC5-7C7451FEF2FA}" destId="{D9E68DFD-27E2-4693-B234-C26FC13CD9B8}" srcOrd="2" destOrd="0" presId="urn:microsoft.com/office/officeart/2005/8/layout/vList5"/>
    <dgm:cxn modelId="{5B7029FA-2372-4B9D-A154-1A8E9DF1CD9D}" type="presParOf" srcId="{D9E68DFD-27E2-4693-B234-C26FC13CD9B8}" destId="{B06DD65E-2458-45A8-BE93-FA382DCDB955}" srcOrd="0" destOrd="0" presId="urn:microsoft.com/office/officeart/2005/8/layout/vList5"/>
    <dgm:cxn modelId="{691C1483-3F5B-4C4F-9E21-4CC47FD6CDF6}" type="presParOf" srcId="{86086633-61D0-43F2-9CC5-7C7451FEF2FA}" destId="{69CB0304-DED2-452E-9F3A-868FCBA1BF36}" srcOrd="3" destOrd="0" presId="urn:microsoft.com/office/officeart/2005/8/layout/vList5"/>
    <dgm:cxn modelId="{C008019A-9170-492A-934D-E08396ECB65E}" type="presParOf" srcId="{86086633-61D0-43F2-9CC5-7C7451FEF2FA}" destId="{F833FCC2-66F5-4BCC-BE23-02F6907EBE76}" srcOrd="4" destOrd="0" presId="urn:microsoft.com/office/officeart/2005/8/layout/vList5"/>
    <dgm:cxn modelId="{058A061B-E0BA-468E-B9D6-629BA771EF32}" type="presParOf" srcId="{F833FCC2-66F5-4BCC-BE23-02F6907EBE76}" destId="{3FFE1C04-4794-43E5-BC98-A1912E4F8E89}" srcOrd="0" destOrd="0" presId="urn:microsoft.com/office/officeart/2005/8/layout/vList5"/>
    <dgm:cxn modelId="{F8FA0DDD-5825-48CA-97E4-850D1FA59635}" type="presParOf" srcId="{86086633-61D0-43F2-9CC5-7C7451FEF2FA}" destId="{4DB2B920-D05C-4202-A19C-26605C17FE79}" srcOrd="5" destOrd="0" presId="urn:microsoft.com/office/officeart/2005/8/layout/vList5"/>
    <dgm:cxn modelId="{F09BD4A1-867C-4389-B360-371EB0CF5F65}" type="presParOf" srcId="{86086633-61D0-43F2-9CC5-7C7451FEF2FA}" destId="{D20BB659-ADBB-41A1-A81A-EA34A084F7EA}" srcOrd="6" destOrd="0" presId="urn:microsoft.com/office/officeart/2005/8/layout/vList5"/>
    <dgm:cxn modelId="{029BDAA3-1F48-4AF5-A907-C580601B958B}" type="presParOf" srcId="{D20BB659-ADBB-41A1-A81A-EA34A084F7EA}" destId="{F992F9A4-DAD8-4DC6-A0E2-C27D1834775C}" srcOrd="0" destOrd="0" presId="urn:microsoft.com/office/officeart/2005/8/layout/vList5"/>
    <dgm:cxn modelId="{E43E576A-694A-4B6F-B297-CF98B3AC5707}" type="presParOf" srcId="{86086633-61D0-43F2-9CC5-7C7451FEF2FA}" destId="{A710F620-D4C5-414E-92A9-6BB631D7BC70}" srcOrd="7" destOrd="0" presId="urn:microsoft.com/office/officeart/2005/8/layout/vList5"/>
    <dgm:cxn modelId="{66577103-51D3-4D3D-86C8-FA323DE11692}" type="presParOf" srcId="{86086633-61D0-43F2-9CC5-7C7451FEF2FA}" destId="{65AC02B6-DF69-40AE-A74F-22D5E0907C61}" srcOrd="8" destOrd="0" presId="urn:microsoft.com/office/officeart/2005/8/layout/vList5"/>
    <dgm:cxn modelId="{184F9D52-3E92-45A4-A5FB-95C50F9981F2}" type="presParOf" srcId="{65AC02B6-DF69-40AE-A74F-22D5E0907C61}" destId="{58037581-077C-4EAF-B9FA-1F6747AA2513}" srcOrd="0" destOrd="0" presId="urn:microsoft.com/office/officeart/2005/8/layout/vList5"/>
    <dgm:cxn modelId="{C3F398CA-3AC7-4336-BB0C-17113A31B59E}" type="presParOf" srcId="{86086633-61D0-43F2-9CC5-7C7451FEF2FA}" destId="{E3589736-4854-4062-81DE-8045C9992AE8}" srcOrd="9" destOrd="0" presId="urn:microsoft.com/office/officeart/2005/8/layout/vList5"/>
    <dgm:cxn modelId="{D8EAD726-B7FF-43D5-BB9D-4B8F9B0A5A49}" type="presParOf" srcId="{86086633-61D0-43F2-9CC5-7C7451FEF2FA}" destId="{9E541385-1F68-4C17-8D72-568AD5339C5F}" srcOrd="10" destOrd="0" presId="urn:microsoft.com/office/officeart/2005/8/layout/vList5"/>
    <dgm:cxn modelId="{273394B4-2D4E-444B-8423-B938447879B7}" type="presParOf" srcId="{9E541385-1F68-4C17-8D72-568AD5339C5F}" destId="{68D3F38A-A3F8-43DE-A879-2E21DA70817B}" srcOrd="0" destOrd="0" presId="urn:microsoft.com/office/officeart/2005/8/layout/vList5"/>
    <dgm:cxn modelId="{DFA2BF72-B990-4B7C-9C41-5B0490B8E29F}" type="presParOf" srcId="{86086633-61D0-43F2-9CC5-7C7451FEF2FA}" destId="{683DB421-1051-4E86-97E6-98356CB5CF10}" srcOrd="11" destOrd="0" presId="urn:microsoft.com/office/officeart/2005/8/layout/vList5"/>
    <dgm:cxn modelId="{27AC185E-EAE1-4B94-88AA-8C367F69B692}" type="presParOf" srcId="{86086633-61D0-43F2-9CC5-7C7451FEF2FA}" destId="{0C044042-AF26-446E-9368-7C2BB4CE8620}" srcOrd="12" destOrd="0" presId="urn:microsoft.com/office/officeart/2005/8/layout/vList5"/>
    <dgm:cxn modelId="{021712EC-135E-410A-B7B4-3F41360E0A8C}" type="presParOf" srcId="{0C044042-AF26-446E-9368-7C2BB4CE8620}" destId="{CA18690C-3AEF-49EB-9FD8-51E294849EC8}" srcOrd="0" destOrd="0" presId="urn:microsoft.com/office/officeart/2005/8/layout/vList5"/>
    <dgm:cxn modelId="{6CB6F2B1-F8C2-4E0F-BF7D-EF6A9839EBC9}" type="presParOf" srcId="{86086633-61D0-43F2-9CC5-7C7451FEF2FA}" destId="{38ECD21C-F9DB-4515-A8AC-FBD0E315D76F}" srcOrd="13" destOrd="0" presId="urn:microsoft.com/office/officeart/2005/8/layout/vList5"/>
    <dgm:cxn modelId="{D8FAE499-8773-4F4F-8FD4-CD6AE9FBE6C0}" type="presParOf" srcId="{86086633-61D0-43F2-9CC5-7C7451FEF2FA}" destId="{C187C930-1A03-4848-8537-7328283D18A0}" srcOrd="14" destOrd="0" presId="urn:microsoft.com/office/officeart/2005/8/layout/vList5"/>
    <dgm:cxn modelId="{4828856F-E472-430D-A5F0-E33BE7FD4FEB}" type="presParOf" srcId="{C187C930-1A03-4848-8537-7328283D18A0}" destId="{C7CF9CE0-1FD7-45F9-8EB1-104E1BB1B8B9}"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BEE6C1-19DB-4286-8065-A6E57BF06B97}">
      <dsp:nvSpPr>
        <dsp:cNvPr id="0" name=""/>
        <dsp:cNvSpPr/>
      </dsp:nvSpPr>
      <dsp:spPr>
        <a:xfrm>
          <a:off x="3165896" y="139"/>
          <a:ext cx="3561633" cy="420796"/>
        </a:xfrm>
        <a:prstGeom prst="roundRect">
          <a:avLst/>
        </a:prstGeom>
        <a:blipFill>
          <a:blip xmlns:r="http://schemas.openxmlformats.org/officeDocument/2006/relationships" r:embed="rId1">
            <a:duotone>
              <a:schemeClr val="accent2">
                <a:hueOff val="0"/>
                <a:satOff val="0"/>
                <a:lumOff val="0"/>
                <a:alphaOff val="0"/>
                <a:shade val="74000"/>
                <a:satMod val="130000"/>
                <a:lumMod val="90000"/>
              </a:schemeClr>
              <a:schemeClr val="accent2">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IN" sz="2200" b="1" kern="1200" baseline="0" dirty="0">
              <a:solidFill>
                <a:schemeClr val="tx1"/>
              </a:solidFill>
            </a:rPr>
            <a:t>Problem Statement</a:t>
          </a:r>
        </a:p>
      </dsp:txBody>
      <dsp:txXfrm>
        <a:off x="3186438" y="20681"/>
        <a:ext cx="3520549" cy="379712"/>
      </dsp:txXfrm>
    </dsp:sp>
    <dsp:sp modelId="{B06DD65E-2458-45A8-BE93-FA382DCDB955}">
      <dsp:nvSpPr>
        <dsp:cNvPr id="0" name=""/>
        <dsp:cNvSpPr/>
      </dsp:nvSpPr>
      <dsp:spPr>
        <a:xfrm>
          <a:off x="3165896" y="441975"/>
          <a:ext cx="3561633" cy="420796"/>
        </a:xfrm>
        <a:prstGeom prst="roundRect">
          <a:avLst/>
        </a:prstGeom>
        <a:blipFill>
          <a:blip xmlns:r="http://schemas.openxmlformats.org/officeDocument/2006/relationships" r:embed="rId1">
            <a:duotone>
              <a:schemeClr val="accent3">
                <a:hueOff val="0"/>
                <a:satOff val="0"/>
                <a:lumOff val="0"/>
                <a:alphaOff val="0"/>
                <a:shade val="74000"/>
                <a:satMod val="130000"/>
                <a:lumMod val="90000"/>
              </a:schemeClr>
              <a:schemeClr val="accent3">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IN" sz="2200" b="1" kern="1200" baseline="0" dirty="0">
              <a:solidFill>
                <a:schemeClr val="tx1"/>
              </a:solidFill>
            </a:rPr>
            <a:t>Data Analysis </a:t>
          </a:r>
        </a:p>
      </dsp:txBody>
      <dsp:txXfrm>
        <a:off x="3186438" y="462517"/>
        <a:ext cx="3520549" cy="379712"/>
      </dsp:txXfrm>
    </dsp:sp>
    <dsp:sp modelId="{3FFE1C04-4794-43E5-BC98-A1912E4F8E89}">
      <dsp:nvSpPr>
        <dsp:cNvPr id="0" name=""/>
        <dsp:cNvSpPr/>
      </dsp:nvSpPr>
      <dsp:spPr>
        <a:xfrm>
          <a:off x="3165896" y="883812"/>
          <a:ext cx="3561633" cy="420796"/>
        </a:xfrm>
        <a:prstGeom prst="roundRect">
          <a:avLst/>
        </a:prstGeom>
        <a:blipFill>
          <a:blip xmlns:r="http://schemas.openxmlformats.org/officeDocument/2006/relationships" r:embed="rId1">
            <a:duotone>
              <a:schemeClr val="accent4">
                <a:hueOff val="0"/>
                <a:satOff val="0"/>
                <a:lumOff val="0"/>
                <a:alphaOff val="0"/>
                <a:shade val="74000"/>
                <a:satMod val="130000"/>
                <a:lumMod val="90000"/>
              </a:schemeClr>
              <a:schemeClr val="accent4">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IN" sz="2200" b="1" kern="1200" baseline="0" dirty="0">
              <a:solidFill>
                <a:schemeClr val="tx1"/>
              </a:solidFill>
            </a:rPr>
            <a:t>Data Cleaning &amp; Imputing</a:t>
          </a:r>
          <a:endParaRPr lang="en-IN" sz="2200" kern="1200" baseline="0" dirty="0">
            <a:solidFill>
              <a:schemeClr val="tx1"/>
            </a:solidFill>
          </a:endParaRPr>
        </a:p>
      </dsp:txBody>
      <dsp:txXfrm>
        <a:off x="3186438" y="904354"/>
        <a:ext cx="3520549" cy="379712"/>
      </dsp:txXfrm>
    </dsp:sp>
    <dsp:sp modelId="{F992F9A4-DAD8-4DC6-A0E2-C27D1834775C}">
      <dsp:nvSpPr>
        <dsp:cNvPr id="0" name=""/>
        <dsp:cNvSpPr/>
      </dsp:nvSpPr>
      <dsp:spPr>
        <a:xfrm>
          <a:off x="3165896" y="1325648"/>
          <a:ext cx="3561633" cy="420796"/>
        </a:xfrm>
        <a:prstGeom prst="roundRect">
          <a:avLst/>
        </a:prstGeom>
        <a:blipFill>
          <a:blip xmlns:r="http://schemas.openxmlformats.org/officeDocument/2006/relationships" r:embed="rId1">
            <a:duotone>
              <a:schemeClr val="accent5">
                <a:hueOff val="0"/>
                <a:satOff val="0"/>
                <a:lumOff val="0"/>
                <a:alphaOff val="0"/>
                <a:shade val="74000"/>
                <a:satMod val="130000"/>
                <a:lumMod val="90000"/>
              </a:schemeClr>
              <a:schemeClr val="accent5">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IN" sz="2200" b="1" kern="1200" baseline="0" dirty="0">
              <a:solidFill>
                <a:schemeClr val="tx1"/>
              </a:solidFill>
            </a:rPr>
            <a:t>Univariate Analysis</a:t>
          </a:r>
          <a:endParaRPr lang="en-IN" sz="2200" kern="1200" baseline="0" dirty="0">
            <a:solidFill>
              <a:schemeClr val="tx1"/>
            </a:solidFill>
          </a:endParaRPr>
        </a:p>
      </dsp:txBody>
      <dsp:txXfrm>
        <a:off x="3186438" y="1346190"/>
        <a:ext cx="3520549" cy="379712"/>
      </dsp:txXfrm>
    </dsp:sp>
    <dsp:sp modelId="{58037581-077C-4EAF-B9FA-1F6747AA2513}">
      <dsp:nvSpPr>
        <dsp:cNvPr id="0" name=""/>
        <dsp:cNvSpPr/>
      </dsp:nvSpPr>
      <dsp:spPr>
        <a:xfrm>
          <a:off x="3165896" y="1767484"/>
          <a:ext cx="3561633" cy="420796"/>
        </a:xfrm>
        <a:prstGeom prst="roundRect">
          <a:avLst/>
        </a:prstGeom>
        <a:blipFill>
          <a:blip xmlns:r="http://schemas.openxmlformats.org/officeDocument/2006/relationships" r:embed="rId1">
            <a:duotone>
              <a:schemeClr val="accent6">
                <a:hueOff val="0"/>
                <a:satOff val="0"/>
                <a:lumOff val="0"/>
                <a:alphaOff val="0"/>
                <a:shade val="74000"/>
                <a:satMod val="130000"/>
                <a:lumMod val="90000"/>
              </a:schemeClr>
              <a:schemeClr val="accent6">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IN" sz="2200" b="1" kern="1200" baseline="0">
              <a:solidFill>
                <a:schemeClr val="tx1"/>
              </a:solidFill>
            </a:rPr>
            <a:t>Bivariate Analysis</a:t>
          </a:r>
          <a:endParaRPr lang="en-IN" sz="2200" kern="1200" baseline="0">
            <a:solidFill>
              <a:schemeClr val="tx1"/>
            </a:solidFill>
          </a:endParaRPr>
        </a:p>
      </dsp:txBody>
      <dsp:txXfrm>
        <a:off x="3186438" y="1788026"/>
        <a:ext cx="3520549" cy="379712"/>
      </dsp:txXfrm>
    </dsp:sp>
    <dsp:sp modelId="{68D3F38A-A3F8-43DE-A879-2E21DA70817B}">
      <dsp:nvSpPr>
        <dsp:cNvPr id="0" name=""/>
        <dsp:cNvSpPr/>
      </dsp:nvSpPr>
      <dsp:spPr>
        <a:xfrm>
          <a:off x="3165896" y="2209321"/>
          <a:ext cx="3561633" cy="420796"/>
        </a:xfrm>
        <a:prstGeom prst="roundRect">
          <a:avLst/>
        </a:prstGeom>
        <a:blipFill>
          <a:blip xmlns:r="http://schemas.openxmlformats.org/officeDocument/2006/relationships" r:embed="rId1">
            <a:duotone>
              <a:schemeClr val="accent2">
                <a:hueOff val="0"/>
                <a:satOff val="0"/>
                <a:lumOff val="0"/>
                <a:alphaOff val="0"/>
                <a:shade val="74000"/>
                <a:satMod val="130000"/>
                <a:lumMod val="90000"/>
              </a:schemeClr>
              <a:schemeClr val="accent2">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IN" sz="2200" b="1" kern="1200" baseline="0">
              <a:solidFill>
                <a:schemeClr val="tx1"/>
              </a:solidFill>
            </a:rPr>
            <a:t>Multivariate Analysis</a:t>
          </a:r>
          <a:endParaRPr lang="en-IN" sz="2200" kern="1200" baseline="0">
            <a:solidFill>
              <a:schemeClr val="tx1"/>
            </a:solidFill>
          </a:endParaRPr>
        </a:p>
      </dsp:txBody>
      <dsp:txXfrm>
        <a:off x="3186438" y="2229863"/>
        <a:ext cx="3520549" cy="379712"/>
      </dsp:txXfrm>
    </dsp:sp>
    <dsp:sp modelId="{CA18690C-3AEF-49EB-9FD8-51E294849EC8}">
      <dsp:nvSpPr>
        <dsp:cNvPr id="0" name=""/>
        <dsp:cNvSpPr/>
      </dsp:nvSpPr>
      <dsp:spPr>
        <a:xfrm>
          <a:off x="3165896" y="2651157"/>
          <a:ext cx="3561633" cy="420796"/>
        </a:xfrm>
        <a:prstGeom prst="roundRect">
          <a:avLst/>
        </a:prstGeom>
        <a:blipFill>
          <a:blip xmlns:r="http://schemas.openxmlformats.org/officeDocument/2006/relationships" r:embed="rId1">
            <a:duotone>
              <a:schemeClr val="accent3">
                <a:hueOff val="0"/>
                <a:satOff val="0"/>
                <a:lumOff val="0"/>
                <a:alphaOff val="0"/>
                <a:shade val="74000"/>
                <a:satMod val="130000"/>
                <a:lumMod val="90000"/>
              </a:schemeClr>
              <a:schemeClr val="accent3">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IN" sz="2200" b="1" kern="1200" baseline="0">
              <a:solidFill>
                <a:schemeClr val="tx1"/>
              </a:solidFill>
            </a:rPr>
            <a:t>Correlation Analysis</a:t>
          </a:r>
          <a:endParaRPr lang="en-IN" sz="2200" kern="1200" baseline="0">
            <a:solidFill>
              <a:schemeClr val="tx1"/>
            </a:solidFill>
          </a:endParaRPr>
        </a:p>
      </dsp:txBody>
      <dsp:txXfrm>
        <a:off x="3186438" y="2671699"/>
        <a:ext cx="3520549" cy="379712"/>
      </dsp:txXfrm>
    </dsp:sp>
    <dsp:sp modelId="{C7CF9CE0-1FD7-45F9-8EB1-104E1BB1B8B9}">
      <dsp:nvSpPr>
        <dsp:cNvPr id="0" name=""/>
        <dsp:cNvSpPr/>
      </dsp:nvSpPr>
      <dsp:spPr>
        <a:xfrm>
          <a:off x="3165896" y="3092994"/>
          <a:ext cx="3561633" cy="420796"/>
        </a:xfrm>
        <a:prstGeom prst="roundRect">
          <a:avLst/>
        </a:prstGeom>
        <a:blipFill>
          <a:blip xmlns:r="http://schemas.openxmlformats.org/officeDocument/2006/relationships" r:embed="rId1">
            <a:duotone>
              <a:schemeClr val="accent4">
                <a:hueOff val="0"/>
                <a:satOff val="0"/>
                <a:lumOff val="0"/>
                <a:alphaOff val="0"/>
                <a:shade val="74000"/>
                <a:satMod val="130000"/>
                <a:lumMod val="90000"/>
              </a:schemeClr>
              <a:schemeClr val="accent4">
                <a:hueOff val="0"/>
                <a:satOff val="0"/>
                <a:lumOff val="0"/>
                <a:alphaOff val="0"/>
                <a:tint val="94000"/>
                <a:satMod val="120000"/>
                <a:lumMod val="104000"/>
              </a:schemeClr>
            </a:duotone>
          </a:blip>
          <a:tile tx="0" ty="0" sx="100000" sy="100000" flip="none" algn="tl"/>
        </a:blip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IN" sz="2200" b="1" kern="1200" baseline="0" dirty="0">
              <a:solidFill>
                <a:schemeClr val="tx1"/>
              </a:solidFill>
            </a:rPr>
            <a:t>Conclusion</a:t>
          </a:r>
          <a:endParaRPr lang="en-IN" sz="2200" kern="1200" baseline="0" dirty="0">
            <a:solidFill>
              <a:schemeClr val="tx1"/>
            </a:solidFill>
          </a:endParaRPr>
        </a:p>
      </dsp:txBody>
      <dsp:txXfrm>
        <a:off x="3186438" y="3113536"/>
        <a:ext cx="3520549" cy="379712"/>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1C5BC4-0526-4FA8-B24F-E108B0C9F297}" type="datetimeFigureOut">
              <a:rPr lang="en-IN" smtClean="0"/>
              <a:t>19-11-2024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F5AC35-6282-4532-981C-D02164134BB5}" type="slidenum">
              <a:rPr lang="en-IN" smtClean="0"/>
              <a:t>‹#›</a:t>
            </a:fld>
            <a:endParaRPr lang="en-IN"/>
          </a:p>
        </p:txBody>
      </p:sp>
    </p:spTree>
    <p:extLst>
      <p:ext uri="{BB962C8B-B14F-4D97-AF65-F5344CB8AC3E}">
        <p14:creationId xmlns:p14="http://schemas.microsoft.com/office/powerpoint/2010/main" val="372573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BF5AC35-6282-4532-981C-D02164134BB5}" type="slidenum">
              <a:rPr lang="en-IN" smtClean="0"/>
              <a:t>11</a:t>
            </a:fld>
            <a:endParaRPr lang="en-IN"/>
          </a:p>
        </p:txBody>
      </p:sp>
    </p:spTree>
    <p:extLst>
      <p:ext uri="{BB962C8B-B14F-4D97-AF65-F5344CB8AC3E}">
        <p14:creationId xmlns:p14="http://schemas.microsoft.com/office/powerpoint/2010/main" val="5262888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8C73DF19-C331-4C9F-ACA5-47DC2C6EC812}" type="datetimeFigureOut">
              <a:rPr lang="en-IN" smtClean="0"/>
              <a:t>19-11-2024</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E84192AD-0729-451E-A93A-397B9427EC08}" type="slidenum">
              <a:rPr lang="en-IN" smtClean="0"/>
              <a:t>‹#›</a:t>
            </a:fld>
            <a:endParaRPr lang="en-IN"/>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58467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C73DF19-C331-4C9F-ACA5-47DC2C6EC812}" type="datetimeFigureOut">
              <a:rPr lang="en-IN" smtClean="0"/>
              <a:t>19-11-2024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84192AD-0729-451E-A93A-397B9427EC08}" type="slidenum">
              <a:rPr lang="en-IN" smtClean="0"/>
              <a:t>‹#›</a:t>
            </a:fld>
            <a:endParaRPr lang="en-IN"/>
          </a:p>
        </p:txBody>
      </p:sp>
    </p:spTree>
    <p:extLst>
      <p:ext uri="{BB962C8B-B14F-4D97-AF65-F5344CB8AC3E}">
        <p14:creationId xmlns:p14="http://schemas.microsoft.com/office/powerpoint/2010/main" val="3883117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73DF19-C331-4C9F-ACA5-47DC2C6EC812}" type="datetimeFigureOut">
              <a:rPr lang="en-IN" smtClean="0"/>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4192AD-0729-451E-A93A-397B9427EC08}" type="slidenum">
              <a:rPr lang="en-IN" smtClean="0"/>
              <a:t>‹#›</a:t>
            </a:fld>
            <a:endParaRPr lang="en-IN"/>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408419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73DF19-C331-4C9F-ACA5-47DC2C6EC812}" type="datetimeFigureOut">
              <a:rPr lang="en-IN" smtClean="0"/>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4192AD-0729-451E-A93A-397B9427EC08}"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408565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73DF19-C331-4C9F-ACA5-47DC2C6EC812}" type="datetimeFigureOut">
              <a:rPr lang="en-IN" smtClean="0"/>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4192AD-0729-451E-A93A-397B9427EC08}" type="slidenum">
              <a:rPr lang="en-IN" smtClean="0"/>
              <a:t>‹#›</a:t>
            </a:fld>
            <a:endParaRPr lang="en-IN"/>
          </a:p>
        </p:txBody>
      </p:sp>
    </p:spTree>
    <p:extLst>
      <p:ext uri="{BB962C8B-B14F-4D97-AF65-F5344CB8AC3E}">
        <p14:creationId xmlns:p14="http://schemas.microsoft.com/office/powerpoint/2010/main" val="36073818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73DF19-C331-4C9F-ACA5-47DC2C6EC812}" type="datetimeFigureOut">
              <a:rPr lang="en-IN" smtClean="0"/>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4192AD-0729-451E-A93A-397B9427EC08}"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786266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73DF19-C331-4C9F-ACA5-47DC2C6EC812}" type="datetimeFigureOut">
              <a:rPr lang="en-IN" smtClean="0"/>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4192AD-0729-451E-A93A-397B9427EC08}" type="slidenum">
              <a:rPr lang="en-IN" smtClean="0"/>
              <a:t>‹#›</a:t>
            </a:fld>
            <a:endParaRPr lang="en-IN"/>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13972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73DF19-C331-4C9F-ACA5-47DC2C6EC812}" type="datetimeFigureOut">
              <a:rPr lang="en-IN" smtClean="0"/>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4192AD-0729-451E-A93A-397B9427EC08}" type="slidenum">
              <a:rPr lang="en-IN" smtClean="0"/>
              <a:t>‹#›</a:t>
            </a:fld>
            <a:endParaRPr lang="en-IN"/>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342426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73DF19-C331-4C9F-ACA5-47DC2C6EC812}" type="datetimeFigureOut">
              <a:rPr lang="en-IN" smtClean="0"/>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4192AD-0729-451E-A93A-397B9427EC08}" type="slidenum">
              <a:rPr lang="en-IN" smtClean="0"/>
              <a:t>‹#›</a:t>
            </a:fld>
            <a:endParaRPr lang="en-IN"/>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803136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73DF19-C331-4C9F-ACA5-47DC2C6EC812}" type="datetimeFigureOut">
              <a:rPr lang="en-IN" smtClean="0"/>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4192AD-0729-451E-A93A-397B9427EC08}" type="slidenum">
              <a:rPr lang="en-IN" smtClean="0"/>
              <a:t>‹#›</a:t>
            </a:fld>
            <a:endParaRPr lang="en-IN"/>
          </a:p>
        </p:txBody>
      </p:sp>
    </p:spTree>
    <p:extLst>
      <p:ext uri="{BB962C8B-B14F-4D97-AF65-F5344CB8AC3E}">
        <p14:creationId xmlns:p14="http://schemas.microsoft.com/office/powerpoint/2010/main" val="1268470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73DF19-C331-4C9F-ACA5-47DC2C6EC812}" type="datetimeFigureOut">
              <a:rPr lang="en-IN" smtClean="0"/>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84192AD-0729-451E-A93A-397B9427EC08}" type="slidenum">
              <a:rPr lang="en-IN" smtClean="0"/>
              <a:t>‹#›</a:t>
            </a:fld>
            <a:endParaRPr lang="en-IN"/>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92032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C73DF19-C331-4C9F-ACA5-47DC2C6EC812}" type="datetimeFigureOut">
              <a:rPr lang="en-IN" smtClean="0"/>
              <a:t>19-11-2024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84192AD-0729-451E-A93A-397B9427EC08}" type="slidenum">
              <a:rPr lang="en-IN" smtClean="0"/>
              <a:t>‹#›</a:t>
            </a:fld>
            <a:endParaRPr lang="en-IN"/>
          </a:p>
        </p:txBody>
      </p:sp>
    </p:spTree>
    <p:extLst>
      <p:ext uri="{BB962C8B-B14F-4D97-AF65-F5344CB8AC3E}">
        <p14:creationId xmlns:p14="http://schemas.microsoft.com/office/powerpoint/2010/main" val="1207100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C73DF19-C331-4C9F-ACA5-47DC2C6EC812}" type="datetimeFigureOut">
              <a:rPr lang="en-IN" smtClean="0"/>
              <a:t>19-11-2024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84192AD-0729-451E-A93A-397B9427EC08}" type="slidenum">
              <a:rPr lang="en-IN" smtClean="0"/>
              <a:t>‹#›</a:t>
            </a:fld>
            <a:endParaRPr lang="en-IN"/>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88516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C73DF19-C331-4C9F-ACA5-47DC2C6EC812}" type="datetimeFigureOut">
              <a:rPr lang="en-IN" smtClean="0"/>
              <a:t>19-11-2024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84192AD-0729-451E-A93A-397B9427EC08}" type="slidenum">
              <a:rPr lang="en-IN" smtClean="0"/>
              <a:t>‹#›</a:t>
            </a:fld>
            <a:endParaRPr lang="en-IN"/>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72339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73DF19-C331-4C9F-ACA5-47DC2C6EC812}" type="datetimeFigureOut">
              <a:rPr lang="en-IN" smtClean="0"/>
              <a:t>19-11-2024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84192AD-0729-451E-A93A-397B9427EC08}" type="slidenum">
              <a:rPr lang="en-IN" smtClean="0"/>
              <a:t>‹#›</a:t>
            </a:fld>
            <a:endParaRPr lang="en-IN"/>
          </a:p>
        </p:txBody>
      </p:sp>
    </p:spTree>
    <p:extLst>
      <p:ext uri="{BB962C8B-B14F-4D97-AF65-F5344CB8AC3E}">
        <p14:creationId xmlns:p14="http://schemas.microsoft.com/office/powerpoint/2010/main" val="1156543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C73DF19-C331-4C9F-ACA5-47DC2C6EC812}" type="datetimeFigureOut">
              <a:rPr lang="en-IN" smtClean="0"/>
              <a:t>19-11-2024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84192AD-0729-451E-A93A-397B9427EC08}" type="slidenum">
              <a:rPr lang="en-IN" smtClean="0"/>
              <a:t>‹#›</a:t>
            </a:fld>
            <a:endParaRPr lang="en-IN"/>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47345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C73DF19-C331-4C9F-ACA5-47DC2C6EC812}" type="datetimeFigureOut">
              <a:rPr lang="en-IN" smtClean="0"/>
              <a:t>19-11-2024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84192AD-0729-451E-A93A-397B9427EC08}" type="slidenum">
              <a:rPr lang="en-IN" smtClean="0"/>
              <a:t>‹#›</a:t>
            </a:fld>
            <a:endParaRPr lang="en-IN"/>
          </a:p>
        </p:txBody>
      </p:sp>
    </p:spTree>
    <p:extLst>
      <p:ext uri="{BB962C8B-B14F-4D97-AF65-F5344CB8AC3E}">
        <p14:creationId xmlns:p14="http://schemas.microsoft.com/office/powerpoint/2010/main" val="4094828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C73DF19-C331-4C9F-ACA5-47DC2C6EC812}" type="datetimeFigureOut">
              <a:rPr lang="en-IN" smtClean="0"/>
              <a:t>19-11-2024</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84192AD-0729-451E-A93A-397B9427EC08}" type="slidenum">
              <a:rPr lang="en-IN" smtClean="0"/>
              <a:t>‹#›</a:t>
            </a:fld>
            <a:endParaRPr lang="en-IN"/>
          </a:p>
        </p:txBody>
      </p:sp>
    </p:spTree>
    <p:extLst>
      <p:ext uri="{BB962C8B-B14F-4D97-AF65-F5344CB8AC3E}">
        <p14:creationId xmlns:p14="http://schemas.microsoft.com/office/powerpoint/2010/main" val="1092335856"/>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 id="2147483815" r:id="rId12"/>
    <p:sldLayoutId id="2147483816" r:id="rId13"/>
    <p:sldLayoutId id="2147483817" r:id="rId14"/>
    <p:sldLayoutId id="2147483818" r:id="rId15"/>
    <p:sldLayoutId id="2147483819" r:id="rId16"/>
    <p:sldLayoutId id="2147483820"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hyperlink" Target="http://localhost:8888/notebooks/Python/lendingCaseStuday/Sravana_Sanka.ipynb?#Ordered-Categorical-Variables:" TargetMode="Externa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56423-3F70-D13B-35D9-D3146D647270}"/>
              </a:ext>
            </a:extLst>
          </p:cNvPr>
          <p:cNvSpPr>
            <a:spLocks noGrp="1"/>
          </p:cNvSpPr>
          <p:nvPr>
            <p:ph type="ctrTitle"/>
          </p:nvPr>
        </p:nvSpPr>
        <p:spPr/>
        <p:txBody>
          <a:bodyPr/>
          <a:lstStyle/>
          <a:p>
            <a:r>
              <a:rPr lang="en-IN" dirty="0">
                <a:solidFill>
                  <a:schemeClr val="accent5">
                    <a:lumMod val="75000"/>
                  </a:schemeClr>
                </a:solidFill>
              </a:rPr>
              <a:t>Lending Club Case Study </a:t>
            </a:r>
          </a:p>
        </p:txBody>
      </p:sp>
      <p:sp>
        <p:nvSpPr>
          <p:cNvPr id="3" name="Subtitle 2">
            <a:extLst>
              <a:ext uri="{FF2B5EF4-FFF2-40B4-BE49-F238E27FC236}">
                <a16:creationId xmlns:a16="http://schemas.microsoft.com/office/drawing/2014/main" id="{FA816128-0E4D-17AC-D3D2-97C7DAC6C2FC}"/>
              </a:ext>
            </a:extLst>
          </p:cNvPr>
          <p:cNvSpPr>
            <a:spLocks noGrp="1"/>
          </p:cNvSpPr>
          <p:nvPr>
            <p:ph type="subTitle" idx="1"/>
          </p:nvPr>
        </p:nvSpPr>
        <p:spPr>
          <a:xfrm>
            <a:off x="2692398" y="3657597"/>
            <a:ext cx="6815669" cy="1066803"/>
          </a:xfrm>
        </p:spPr>
        <p:txBody>
          <a:bodyPr>
            <a:normAutofit/>
          </a:bodyPr>
          <a:lstStyle/>
          <a:p>
            <a:pPr indent="-97200" algn="l">
              <a:spcBef>
                <a:spcPts val="0"/>
              </a:spcBef>
              <a:spcAft>
                <a:spcPts val="0"/>
              </a:spcAft>
            </a:pPr>
            <a:r>
              <a:rPr lang="en-IN" dirty="0">
                <a:solidFill>
                  <a:schemeClr val="bg2">
                    <a:lumMod val="25000"/>
                  </a:schemeClr>
                </a:solidFill>
              </a:rPr>
              <a:t>                                                                     </a:t>
            </a:r>
            <a:r>
              <a:rPr lang="en-IN" u="sng" dirty="0">
                <a:solidFill>
                  <a:schemeClr val="bg2">
                    <a:lumMod val="25000"/>
                  </a:schemeClr>
                </a:solidFill>
              </a:rPr>
              <a:t>Submitted by</a:t>
            </a:r>
            <a:r>
              <a:rPr lang="en-IN" dirty="0">
                <a:solidFill>
                  <a:schemeClr val="bg2">
                    <a:lumMod val="25000"/>
                  </a:schemeClr>
                </a:solidFill>
              </a:rPr>
              <a:t>:</a:t>
            </a:r>
          </a:p>
          <a:p>
            <a:pPr indent="-97200" algn="l">
              <a:spcBef>
                <a:spcPts val="0"/>
              </a:spcBef>
              <a:spcAft>
                <a:spcPts val="0"/>
              </a:spcAft>
            </a:pPr>
            <a:r>
              <a:rPr lang="en-IN" dirty="0">
                <a:solidFill>
                  <a:schemeClr val="bg2">
                    <a:lumMod val="25000"/>
                  </a:schemeClr>
                </a:solidFill>
              </a:rPr>
              <a:t>                                                              Sravana Kumar Sanka</a:t>
            </a:r>
          </a:p>
          <a:p>
            <a:pPr indent="-97200" algn="l">
              <a:spcBef>
                <a:spcPts val="0"/>
              </a:spcBef>
              <a:spcAft>
                <a:spcPts val="0"/>
              </a:spcAft>
            </a:pPr>
            <a:r>
              <a:rPr lang="en-IN" dirty="0">
                <a:solidFill>
                  <a:schemeClr val="bg2">
                    <a:lumMod val="25000"/>
                  </a:schemeClr>
                </a:solidFill>
              </a:rPr>
              <a:t>                                                                       Jyoti Shukla</a:t>
            </a:r>
          </a:p>
          <a:p>
            <a:endParaRPr lang="en-IN" dirty="0"/>
          </a:p>
        </p:txBody>
      </p:sp>
    </p:spTree>
    <p:extLst>
      <p:ext uri="{BB962C8B-B14F-4D97-AF65-F5344CB8AC3E}">
        <p14:creationId xmlns:p14="http://schemas.microsoft.com/office/powerpoint/2010/main" val="8703630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4E4089-78F1-F2BA-722E-4A2AA0614A4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BCF8965-83A1-9DD8-F2E3-36869EFB9B93}"/>
              </a:ext>
            </a:extLst>
          </p:cNvPr>
          <p:cNvSpPr txBox="1"/>
          <p:nvPr/>
        </p:nvSpPr>
        <p:spPr>
          <a:xfrm>
            <a:off x="803812" y="668698"/>
            <a:ext cx="7765153" cy="584775"/>
          </a:xfrm>
          <a:prstGeom prst="rect">
            <a:avLst/>
          </a:prstGeom>
          <a:noFill/>
        </p:spPr>
        <p:txBody>
          <a:bodyPr wrap="square" rtlCol="0">
            <a:spAutoFit/>
          </a:bodyPr>
          <a:lstStyle/>
          <a:p>
            <a:r>
              <a:rPr lang="en-IN" sz="3200" b="1" dirty="0">
                <a:solidFill>
                  <a:schemeClr val="accent2">
                    <a:lumMod val="75000"/>
                  </a:schemeClr>
                </a:solidFill>
              </a:rPr>
              <a:t>Data Cleaning &amp; Imputing(Cont..)</a:t>
            </a:r>
          </a:p>
        </p:txBody>
      </p:sp>
      <p:sp>
        <p:nvSpPr>
          <p:cNvPr id="8" name="Rectangle 4">
            <a:extLst>
              <a:ext uri="{FF2B5EF4-FFF2-40B4-BE49-F238E27FC236}">
                <a16:creationId xmlns:a16="http://schemas.microsoft.com/office/drawing/2014/main" id="{381C4E0D-B624-90E9-50D7-5AA108840736}"/>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D0FBBF6D-678D-0A9B-30A2-9219590B7862}"/>
              </a:ext>
            </a:extLst>
          </p:cNvPr>
          <p:cNvSpPr txBox="1"/>
          <p:nvPr/>
        </p:nvSpPr>
        <p:spPr>
          <a:xfrm>
            <a:off x="510209" y="1207307"/>
            <a:ext cx="11171581" cy="5370701"/>
          </a:xfrm>
          <a:prstGeom prst="rect">
            <a:avLst/>
          </a:prstGeom>
          <a:noFill/>
        </p:spPr>
        <p:txBody>
          <a:bodyPr wrap="square" rtlCol="0">
            <a:spAutoFit/>
          </a:bodyPr>
          <a:lstStyle/>
          <a:p>
            <a:r>
              <a:rPr lang="en-IN" sz="1500" b="1" i="0" dirty="0">
                <a:effectLst/>
                <a:latin typeface="system-ui"/>
              </a:rPr>
              <a:t>H. </a:t>
            </a:r>
            <a:r>
              <a:rPr lang="en-IN" sz="1500" b="1" i="0" u="sng" dirty="0">
                <a:effectLst/>
                <a:latin typeface="system-ui"/>
              </a:rPr>
              <a:t>Handling </a:t>
            </a:r>
            <a:r>
              <a:rPr lang="en-IN" sz="1500" b="1" i="0" u="sng" dirty="0" err="1">
                <a:effectLst/>
                <a:latin typeface="system-ui"/>
              </a:rPr>
              <a:t>OutLiers</a:t>
            </a:r>
            <a:r>
              <a:rPr lang="en-US" sz="1500" dirty="0">
                <a:latin typeface="system-ui"/>
              </a:rPr>
              <a:t>: Calculated the Inter-Quartile Range (IQR) and filtering out the outliers outside of lower and upper bound. During Outlier 	analysis the following observations were made</a:t>
            </a:r>
          </a:p>
          <a:p>
            <a:pPr marL="1200150" lvl="2" indent="-285750">
              <a:buFont typeface="Wingdings" panose="05000000000000000000" pitchFamily="2" charset="2"/>
              <a:buChar char="q"/>
            </a:pPr>
            <a:r>
              <a:rPr lang="en-US" sz="1500" dirty="0">
                <a:latin typeface="system-ui"/>
              </a:rPr>
              <a:t>Annual income of most of the loan applicants is between 40K -75K USD</a:t>
            </a:r>
          </a:p>
          <a:p>
            <a:pPr marL="1200150" lvl="2" indent="-285750">
              <a:buFont typeface="Wingdings" panose="05000000000000000000" pitchFamily="2" charset="2"/>
              <a:buChar char="q"/>
            </a:pPr>
            <a:r>
              <a:rPr lang="en-US" sz="1500" dirty="0">
                <a:latin typeface="system-ui"/>
              </a:rPr>
              <a:t>Loan amount of most of the loan applicants is between 5K -15K</a:t>
            </a:r>
          </a:p>
          <a:p>
            <a:pPr marL="1200150" lvl="2" indent="-285750">
              <a:buFont typeface="Wingdings" panose="05000000000000000000" pitchFamily="2" charset="2"/>
              <a:buChar char="q"/>
            </a:pPr>
            <a:r>
              <a:rPr lang="en-US" sz="1500" dirty="0">
                <a:latin typeface="system-ui"/>
              </a:rPr>
              <a:t>Funded amount of most of the loan applicants is between 5K -14K USD</a:t>
            </a:r>
          </a:p>
          <a:p>
            <a:pPr marL="1200150" lvl="2" indent="-285750">
              <a:buFont typeface="Wingdings" panose="05000000000000000000" pitchFamily="2" charset="2"/>
              <a:buChar char="q"/>
            </a:pPr>
            <a:r>
              <a:rPr lang="en-US" sz="1500" dirty="0">
                <a:latin typeface="system-ui"/>
              </a:rPr>
              <a:t>Funded amount by investor for most of the loan applicants is between 5K -14K USD</a:t>
            </a:r>
          </a:p>
          <a:p>
            <a:pPr marL="1200150" lvl="2" indent="-285750">
              <a:buFont typeface="Wingdings" panose="05000000000000000000" pitchFamily="2" charset="2"/>
              <a:buChar char="q"/>
            </a:pPr>
            <a:r>
              <a:rPr lang="en-US" sz="1500" dirty="0">
                <a:latin typeface="system-ui"/>
              </a:rPr>
              <a:t>Interest rate on the loan is between 9% -14%</a:t>
            </a:r>
          </a:p>
          <a:p>
            <a:pPr marL="1200150" lvl="2" indent="-285750">
              <a:buFont typeface="Wingdings" panose="05000000000000000000" pitchFamily="2" charset="2"/>
              <a:buChar char="q"/>
            </a:pPr>
            <a:r>
              <a:rPr lang="en-US" sz="1500" dirty="0">
                <a:latin typeface="system-ui"/>
              </a:rPr>
              <a:t>Monthly installment amount on the loan is between 160 -440</a:t>
            </a:r>
          </a:p>
          <a:p>
            <a:pPr marL="1200150" lvl="2" indent="-285750">
              <a:buFont typeface="Wingdings" panose="05000000000000000000" pitchFamily="2" charset="2"/>
              <a:buChar char="q"/>
            </a:pPr>
            <a:r>
              <a:rPr lang="en-US" sz="1500" dirty="0">
                <a:latin typeface="system-ui"/>
              </a:rPr>
              <a:t>Debt to income ration is between 8 -18</a:t>
            </a:r>
          </a:p>
          <a:p>
            <a:r>
              <a:rPr lang="en-IN" sz="1500" b="1" i="0" dirty="0">
                <a:effectLst/>
                <a:latin typeface="system-ui"/>
              </a:rPr>
              <a:t>I. </a:t>
            </a:r>
            <a:r>
              <a:rPr lang="en-IN" sz="1500" b="1" i="0" u="sng" dirty="0">
                <a:effectLst/>
                <a:latin typeface="system-ui"/>
              </a:rPr>
              <a:t>Imputing Data :</a:t>
            </a:r>
            <a:endParaRPr lang="en-IN" sz="1500" i="0" dirty="0">
              <a:effectLst/>
              <a:latin typeface="system-ui"/>
            </a:endParaRPr>
          </a:p>
          <a:p>
            <a:pPr marL="1200150" lvl="2" indent="-285750">
              <a:buFont typeface="Wingdings" panose="05000000000000000000" pitchFamily="2" charset="2"/>
              <a:buChar char="q"/>
            </a:pPr>
            <a:r>
              <a:rPr lang="en-US" sz="1500" dirty="0">
                <a:effectLst/>
                <a:latin typeface="system-ui"/>
              </a:rPr>
              <a:t>Replaced missing values in the </a:t>
            </a:r>
            <a:r>
              <a:rPr lang="en-US" sz="1500" dirty="0" err="1">
                <a:effectLst/>
                <a:latin typeface="system-ui"/>
              </a:rPr>
              <a:t>annual_inc</a:t>
            </a:r>
            <a:r>
              <a:rPr lang="en-US" sz="1500" dirty="0">
                <a:effectLst/>
                <a:latin typeface="system-ui"/>
              </a:rPr>
              <a:t> column with the mode value based on </a:t>
            </a:r>
            <a:r>
              <a:rPr lang="en-US" sz="1500" dirty="0" err="1">
                <a:effectLst/>
                <a:latin typeface="system-ui"/>
              </a:rPr>
              <a:t>emp_length</a:t>
            </a:r>
            <a:r>
              <a:rPr lang="en-US" sz="1500" dirty="0">
                <a:effectLst/>
                <a:latin typeface="system-ui"/>
              </a:rPr>
              <a:t>.</a:t>
            </a:r>
          </a:p>
          <a:p>
            <a:pPr marL="1200150" lvl="2" indent="-285750">
              <a:buFont typeface="Wingdings" panose="05000000000000000000" pitchFamily="2" charset="2"/>
              <a:buChar char="q"/>
            </a:pPr>
            <a:r>
              <a:rPr lang="en-US" sz="1500" dirty="0">
                <a:effectLst/>
                <a:latin typeface="system-ui"/>
              </a:rPr>
              <a:t>The </a:t>
            </a:r>
            <a:r>
              <a:rPr lang="en-US" sz="1500" dirty="0" err="1">
                <a:effectLst/>
                <a:latin typeface="system-ui"/>
              </a:rPr>
              <a:t>emp_length</a:t>
            </a:r>
            <a:r>
              <a:rPr lang="en-US" sz="1500" dirty="0">
                <a:effectLst/>
                <a:latin typeface="system-ui"/>
              </a:rPr>
              <a:t> column had 1,015 missing values, likely representing unemployed or self-employed (business owner) applicants.</a:t>
            </a:r>
          </a:p>
          <a:p>
            <a:pPr marL="1200150" lvl="2" indent="-285750">
              <a:buFont typeface="Wingdings" panose="05000000000000000000" pitchFamily="2" charset="2"/>
              <a:buChar char="q"/>
            </a:pPr>
            <a:r>
              <a:rPr lang="en-US" sz="1500" dirty="0">
                <a:effectLst/>
                <a:latin typeface="system-ui"/>
              </a:rPr>
              <a:t>Assumed the applicants with missing </a:t>
            </a:r>
            <a:r>
              <a:rPr lang="en-US" sz="1500" dirty="0" err="1">
                <a:effectLst/>
                <a:latin typeface="system-ui"/>
              </a:rPr>
              <a:t>emp_length</a:t>
            </a:r>
            <a:r>
              <a:rPr lang="en-US" sz="1500" dirty="0">
                <a:effectLst/>
                <a:latin typeface="system-ui"/>
              </a:rPr>
              <a:t> values are business owners and imputed the value as 10+ years, using the mode of the </a:t>
            </a:r>
            <a:r>
              <a:rPr lang="en-US" sz="1500" dirty="0" err="1">
                <a:effectLst/>
                <a:latin typeface="system-ui"/>
              </a:rPr>
              <a:t>emp_length</a:t>
            </a:r>
            <a:r>
              <a:rPr lang="en-US" sz="1500" dirty="0">
                <a:effectLst/>
                <a:latin typeface="system-ui"/>
              </a:rPr>
              <a:t> field.</a:t>
            </a:r>
          </a:p>
          <a:p>
            <a:pPr marL="1200150" lvl="2" indent="-285750">
              <a:buFont typeface="Wingdings" panose="05000000000000000000" pitchFamily="2" charset="2"/>
              <a:buChar char="q"/>
            </a:pPr>
            <a:r>
              <a:rPr lang="en-US" sz="1500" dirty="0">
                <a:effectLst/>
                <a:latin typeface="system-ui"/>
              </a:rPr>
              <a:t>Mapped </a:t>
            </a:r>
            <a:r>
              <a:rPr lang="en-US" sz="1500" dirty="0" err="1">
                <a:effectLst/>
                <a:latin typeface="system-ui"/>
              </a:rPr>
              <a:t>emp_length</a:t>
            </a:r>
            <a:r>
              <a:rPr lang="en-US" sz="1500" dirty="0">
                <a:effectLst/>
                <a:latin typeface="system-ui"/>
              </a:rPr>
              <a:t> values to the respective number of years in integer format.</a:t>
            </a:r>
          </a:p>
          <a:p>
            <a:pPr marL="1200150" lvl="2" indent="-285750">
              <a:buFont typeface="Wingdings" panose="05000000000000000000" pitchFamily="2" charset="2"/>
              <a:buChar char="q"/>
            </a:pPr>
            <a:r>
              <a:rPr lang="en-US" sz="1500" dirty="0">
                <a:effectLst/>
                <a:latin typeface="system-ui"/>
              </a:rPr>
              <a:t>Imputed missing NONE values in the </a:t>
            </a:r>
            <a:r>
              <a:rPr lang="en-US" sz="1500" dirty="0" err="1">
                <a:effectLst/>
                <a:latin typeface="system-ui"/>
              </a:rPr>
              <a:t>home_ownership</a:t>
            </a:r>
            <a:r>
              <a:rPr lang="en-US" sz="1500" dirty="0">
                <a:effectLst/>
                <a:latin typeface="system-ui"/>
              </a:rPr>
              <a:t> column as OTHER.</a:t>
            </a:r>
          </a:p>
          <a:p>
            <a:pPr marL="1200150" lvl="2" indent="-285750">
              <a:buFont typeface="Wingdings" panose="05000000000000000000" pitchFamily="2" charset="2"/>
              <a:buChar char="q"/>
            </a:pPr>
            <a:r>
              <a:rPr lang="en-US" sz="1500" dirty="0">
                <a:effectLst/>
                <a:latin typeface="system-ui"/>
              </a:rPr>
              <a:t>Replaced Source Verified values with Verified as both terms indicate the loan applicant’s income source is confirmed.</a:t>
            </a:r>
          </a:p>
          <a:p>
            <a:pPr marL="1200150" lvl="2" indent="-285750">
              <a:buFont typeface="Wingdings" panose="05000000000000000000" pitchFamily="2" charset="2"/>
              <a:buChar char="q"/>
            </a:pPr>
            <a:r>
              <a:rPr lang="en-US" sz="1500" dirty="0">
                <a:effectLst/>
                <a:latin typeface="system-ui"/>
              </a:rPr>
              <a:t>Dropped 660 rows with missing values in the </a:t>
            </a:r>
            <a:r>
              <a:rPr lang="en-US" sz="1500" dirty="0" err="1">
                <a:effectLst/>
                <a:latin typeface="system-ui"/>
              </a:rPr>
              <a:t>pub_rec_bankruptcies</a:t>
            </a:r>
            <a:r>
              <a:rPr lang="en-US" sz="1500" dirty="0">
                <a:effectLst/>
                <a:latin typeface="system-ui"/>
              </a:rPr>
              <a:t> column, as they couldn’t be reasonably imputed.</a:t>
            </a:r>
          </a:p>
          <a:p>
            <a:pPr marL="1200150" lvl="2" indent="-285750">
              <a:buFont typeface="Wingdings" panose="05000000000000000000" pitchFamily="2" charset="2"/>
              <a:buChar char="q"/>
            </a:pPr>
            <a:endParaRPr lang="en-US" sz="1500" dirty="0">
              <a:latin typeface="system-ui"/>
            </a:endParaRPr>
          </a:p>
          <a:p>
            <a:pPr lvl="2"/>
            <a:r>
              <a:rPr lang="en-US" sz="1500" b="1" dirty="0">
                <a:effectLst/>
                <a:latin typeface="system-ui"/>
              </a:rPr>
              <a:t>**After data cleaning and preprocessing, the dataset contains 36,094 rows and 19 columns</a:t>
            </a:r>
            <a:endParaRPr lang="en-IN" sz="1500" b="1" dirty="0">
              <a:effectLst/>
              <a:latin typeface="system-ui"/>
            </a:endParaRPr>
          </a:p>
          <a:p>
            <a:endParaRPr lang="en-US" sz="1400" dirty="0">
              <a:latin typeface="system-ui"/>
            </a:endParaRPr>
          </a:p>
          <a:p>
            <a:endParaRPr lang="en-US" sz="1400" dirty="0">
              <a:latin typeface="system-ui"/>
            </a:endParaRPr>
          </a:p>
        </p:txBody>
      </p:sp>
    </p:spTree>
    <p:extLst>
      <p:ext uri="{BB962C8B-B14F-4D97-AF65-F5344CB8AC3E}">
        <p14:creationId xmlns:p14="http://schemas.microsoft.com/office/powerpoint/2010/main" val="10711771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3233E4-19BA-0850-CCBF-AF225BF6612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EC81F70-7E82-B517-A034-704E417DB0D4}"/>
              </a:ext>
            </a:extLst>
          </p:cNvPr>
          <p:cNvSpPr txBox="1"/>
          <p:nvPr/>
        </p:nvSpPr>
        <p:spPr>
          <a:xfrm>
            <a:off x="803812" y="668698"/>
            <a:ext cx="7765153" cy="1077218"/>
          </a:xfrm>
          <a:prstGeom prst="rect">
            <a:avLst/>
          </a:prstGeom>
          <a:noFill/>
        </p:spPr>
        <p:txBody>
          <a:bodyPr wrap="square" rtlCol="0">
            <a:spAutoFit/>
          </a:bodyPr>
          <a:lstStyle/>
          <a:p>
            <a:r>
              <a:rPr lang="en-IN" sz="3200" b="1" dirty="0">
                <a:solidFill>
                  <a:schemeClr val="accent2">
                    <a:lumMod val="75000"/>
                  </a:schemeClr>
                </a:solidFill>
              </a:rPr>
              <a:t>Data Cleaning &amp; Imputing(Cont..)</a:t>
            </a:r>
          </a:p>
          <a:p>
            <a:endParaRPr lang="en-IN" sz="3200" b="1" dirty="0">
              <a:solidFill>
                <a:schemeClr val="accent2">
                  <a:lumMod val="75000"/>
                </a:schemeClr>
              </a:solidFill>
            </a:endParaRPr>
          </a:p>
        </p:txBody>
      </p:sp>
      <p:sp>
        <p:nvSpPr>
          <p:cNvPr id="8" name="Rectangle 4">
            <a:extLst>
              <a:ext uri="{FF2B5EF4-FFF2-40B4-BE49-F238E27FC236}">
                <a16:creationId xmlns:a16="http://schemas.microsoft.com/office/drawing/2014/main" id="{766421EA-9C67-E09F-0ECC-3F27F638B5D4}"/>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91E21C75-1E31-932B-39E8-E41B11E68100}"/>
              </a:ext>
            </a:extLst>
          </p:cNvPr>
          <p:cNvPicPr>
            <a:picLocks noChangeAspect="1"/>
          </p:cNvPicPr>
          <p:nvPr/>
        </p:nvPicPr>
        <p:blipFill>
          <a:blip r:embed="rId3"/>
          <a:stretch>
            <a:fillRect/>
          </a:stretch>
        </p:blipFill>
        <p:spPr>
          <a:xfrm>
            <a:off x="1169031" y="1207307"/>
            <a:ext cx="9360326" cy="5173230"/>
          </a:xfrm>
          <a:prstGeom prst="rect">
            <a:avLst/>
          </a:prstGeom>
        </p:spPr>
      </p:pic>
    </p:spTree>
    <p:extLst>
      <p:ext uri="{BB962C8B-B14F-4D97-AF65-F5344CB8AC3E}">
        <p14:creationId xmlns:p14="http://schemas.microsoft.com/office/powerpoint/2010/main" val="520359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D679DA-A5C1-9EA0-9601-20CCB823702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3F814E9-2585-C7F1-773E-0214C673DF1D}"/>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Univariate</a:t>
            </a:r>
            <a:r>
              <a:rPr lang="en-IN" sz="3200" b="1" baseline="0" dirty="0">
                <a:solidFill>
                  <a:schemeClr val="tx1"/>
                </a:solidFill>
              </a:rPr>
              <a:t> </a:t>
            </a:r>
            <a:r>
              <a:rPr lang="en-IN" sz="3200" b="1" dirty="0">
                <a:solidFill>
                  <a:schemeClr val="accent2">
                    <a:lumMod val="75000"/>
                  </a:schemeClr>
                </a:solidFill>
              </a:rPr>
              <a:t>Analysis</a:t>
            </a:r>
          </a:p>
        </p:txBody>
      </p:sp>
      <p:sp>
        <p:nvSpPr>
          <p:cNvPr id="8" name="Rectangle 4">
            <a:extLst>
              <a:ext uri="{FF2B5EF4-FFF2-40B4-BE49-F238E27FC236}">
                <a16:creationId xmlns:a16="http://schemas.microsoft.com/office/drawing/2014/main" id="{53BC30D8-C70F-8E2F-92C6-E9267BD2DD04}"/>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57424CB4-A8A4-13E8-EF5D-53937521EFA1}"/>
              </a:ext>
            </a:extLst>
          </p:cNvPr>
          <p:cNvSpPr txBox="1"/>
          <p:nvPr/>
        </p:nvSpPr>
        <p:spPr>
          <a:xfrm>
            <a:off x="510209" y="1207307"/>
            <a:ext cx="11171581" cy="5293757"/>
          </a:xfrm>
          <a:prstGeom prst="rect">
            <a:avLst/>
          </a:prstGeom>
          <a:noFill/>
        </p:spPr>
        <p:txBody>
          <a:bodyPr wrap="square" rtlCol="0">
            <a:spAutoFit/>
          </a:bodyPr>
          <a:lstStyle/>
          <a:p>
            <a:r>
              <a:rPr lang="en-US" dirty="0">
                <a:latin typeface="system-ui"/>
              </a:rPr>
              <a:t>There are two main variables for any analysis, those are </a:t>
            </a:r>
            <a:r>
              <a:rPr lang="en-US" b="1" dirty="0">
                <a:latin typeface="system-ui"/>
              </a:rPr>
              <a:t>Categorial</a:t>
            </a:r>
            <a:r>
              <a:rPr lang="en-US" dirty="0">
                <a:latin typeface="system-ui"/>
              </a:rPr>
              <a:t> and </a:t>
            </a:r>
            <a:r>
              <a:rPr lang="en-US" b="1" dirty="0">
                <a:latin typeface="system-ui"/>
              </a:rPr>
              <a:t>Quantitative</a:t>
            </a:r>
            <a:r>
              <a:rPr lang="en-US" dirty="0">
                <a:latin typeface="system-ui"/>
              </a:rPr>
              <a:t> variables</a:t>
            </a:r>
          </a:p>
          <a:p>
            <a:endParaRPr lang="en-US" sz="1600" b="1" dirty="0">
              <a:latin typeface="system-ui"/>
            </a:endParaRPr>
          </a:p>
          <a:p>
            <a:pPr marL="342900" indent="-342900">
              <a:buFont typeface="+mj-lt"/>
              <a:buAutoNum type="arabicPeriod"/>
            </a:pPr>
            <a:r>
              <a:rPr lang="en-US" sz="1600" b="1" dirty="0">
                <a:latin typeface="system-ui"/>
              </a:rPr>
              <a:t>Categorial Variables:</a:t>
            </a: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r>
              <a:rPr lang="en-IN" sz="1600" b="1" dirty="0">
                <a:latin typeface="system-ui"/>
              </a:rPr>
              <a:t>Quantitative Variables:</a:t>
            </a:r>
          </a:p>
          <a:p>
            <a:pPr marL="2171700" lvl="4" indent="-342900">
              <a:buFont typeface="Wingdings" panose="05000000000000000000" pitchFamily="2" charset="2"/>
              <a:buChar char="§"/>
            </a:pPr>
            <a:r>
              <a:rPr lang="en-US" sz="1400" dirty="0">
                <a:latin typeface="system-ui"/>
              </a:rPr>
              <a:t>Interest rate bucket (</a:t>
            </a:r>
            <a:r>
              <a:rPr lang="en-US" sz="1400" dirty="0" err="1">
                <a:latin typeface="system-ui"/>
              </a:rPr>
              <a:t>int_rate_bucket</a:t>
            </a:r>
            <a:r>
              <a:rPr lang="en-US" sz="1400" dirty="0">
                <a:latin typeface="system-ui"/>
              </a:rPr>
              <a:t>)</a:t>
            </a:r>
          </a:p>
          <a:p>
            <a:pPr marL="2171700" lvl="4" indent="-342900">
              <a:buFont typeface="Wingdings" panose="05000000000000000000" pitchFamily="2" charset="2"/>
              <a:buChar char="§"/>
            </a:pPr>
            <a:r>
              <a:rPr lang="en-US" sz="1400" dirty="0">
                <a:latin typeface="system-ui"/>
              </a:rPr>
              <a:t>Annual income bucket (</a:t>
            </a:r>
            <a:r>
              <a:rPr lang="en-US" sz="1400" dirty="0" err="1">
                <a:latin typeface="system-ui"/>
              </a:rPr>
              <a:t>annual_inc_bucket</a:t>
            </a:r>
            <a:r>
              <a:rPr lang="en-US" sz="1400" dirty="0">
                <a:latin typeface="system-ui"/>
              </a:rPr>
              <a:t>)</a:t>
            </a:r>
          </a:p>
          <a:p>
            <a:pPr marL="2171700" lvl="4" indent="-342900">
              <a:buFont typeface="Wingdings" panose="05000000000000000000" pitchFamily="2" charset="2"/>
              <a:buChar char="§"/>
            </a:pPr>
            <a:r>
              <a:rPr lang="en-US" sz="1400" dirty="0">
                <a:latin typeface="system-ui"/>
              </a:rPr>
              <a:t>Loan amount bucket (</a:t>
            </a:r>
            <a:r>
              <a:rPr lang="en-US" sz="1400" dirty="0" err="1">
                <a:latin typeface="system-ui"/>
              </a:rPr>
              <a:t>loan_amnt_bucket</a:t>
            </a:r>
            <a:r>
              <a:rPr lang="en-US" sz="1400" dirty="0">
                <a:latin typeface="system-ui"/>
              </a:rPr>
              <a:t>)</a:t>
            </a:r>
          </a:p>
          <a:p>
            <a:pPr marL="2171700" lvl="4" indent="-342900">
              <a:buFont typeface="Wingdings" panose="05000000000000000000" pitchFamily="2" charset="2"/>
              <a:buChar char="§"/>
            </a:pPr>
            <a:r>
              <a:rPr lang="en-US" sz="1400" dirty="0">
                <a:latin typeface="system-ui"/>
              </a:rPr>
              <a:t>Funded amount bucket (</a:t>
            </a:r>
            <a:r>
              <a:rPr lang="en-US" sz="1400" dirty="0" err="1">
                <a:latin typeface="system-ui"/>
              </a:rPr>
              <a:t>funded_amnt_bucket</a:t>
            </a:r>
            <a:r>
              <a:rPr lang="en-US" sz="1400" dirty="0">
                <a:latin typeface="system-ui"/>
              </a:rPr>
              <a:t>)</a:t>
            </a:r>
          </a:p>
          <a:p>
            <a:pPr marL="2171700" lvl="4" indent="-342900">
              <a:buFont typeface="Wingdings" panose="05000000000000000000" pitchFamily="2" charset="2"/>
              <a:buChar char="§"/>
            </a:pPr>
            <a:r>
              <a:rPr lang="en-US" sz="1400" dirty="0">
                <a:latin typeface="system-ui"/>
              </a:rPr>
              <a:t>Debt to Income Ratio (DTI) bucket (</a:t>
            </a:r>
            <a:r>
              <a:rPr lang="en-US" sz="1400" dirty="0" err="1">
                <a:latin typeface="system-ui"/>
              </a:rPr>
              <a:t>dti_bucket</a:t>
            </a:r>
            <a:r>
              <a:rPr lang="en-US" sz="1400" dirty="0">
                <a:latin typeface="system-ui"/>
              </a:rPr>
              <a:t>)</a:t>
            </a:r>
          </a:p>
          <a:p>
            <a:pPr marL="2171700" lvl="4" indent="-342900">
              <a:buFont typeface="Wingdings" panose="05000000000000000000" pitchFamily="2" charset="2"/>
              <a:buChar char="§"/>
            </a:pPr>
            <a:r>
              <a:rPr lang="en-US" sz="1400" dirty="0">
                <a:latin typeface="system-ui"/>
              </a:rPr>
              <a:t>Monthly Installment (installment)</a:t>
            </a:r>
          </a:p>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graphicFrame>
        <p:nvGraphicFramePr>
          <p:cNvPr id="4" name="Table 3">
            <a:extLst>
              <a:ext uri="{FF2B5EF4-FFF2-40B4-BE49-F238E27FC236}">
                <a16:creationId xmlns:a16="http://schemas.microsoft.com/office/drawing/2014/main" id="{317E9F86-3AC9-92A3-390D-0186C081EC7C}"/>
              </a:ext>
            </a:extLst>
          </p:cNvPr>
          <p:cNvGraphicFramePr>
            <a:graphicFrameLocks noGrp="1"/>
          </p:cNvGraphicFramePr>
          <p:nvPr>
            <p:extLst>
              <p:ext uri="{D42A27DB-BD31-4B8C-83A1-F6EECF244321}">
                <p14:modId xmlns:p14="http://schemas.microsoft.com/office/powerpoint/2010/main" val="91212940"/>
              </p:ext>
            </p:extLst>
          </p:nvPr>
        </p:nvGraphicFramePr>
        <p:xfrm>
          <a:off x="1366079" y="2121978"/>
          <a:ext cx="8128000" cy="19507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29752541"/>
                    </a:ext>
                  </a:extLst>
                </a:gridCol>
                <a:gridCol w="4064000">
                  <a:extLst>
                    <a:ext uri="{9D8B030D-6E8A-4147-A177-3AD203B41FA5}">
                      <a16:colId xmlns:a16="http://schemas.microsoft.com/office/drawing/2014/main" val="3104198531"/>
                    </a:ext>
                  </a:extLst>
                </a:gridCol>
              </a:tblGrid>
              <a:tr h="34292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dirty="0">
                          <a:solidFill>
                            <a:schemeClr val="bg2">
                              <a:lumMod val="10000"/>
                            </a:schemeClr>
                          </a:solidFill>
                          <a:latin typeface="system-ui"/>
                        </a:rPr>
                        <a:t>Ordered</a:t>
                      </a:r>
                      <a:endParaRPr lang="en-IN" dirty="0">
                        <a:solidFill>
                          <a:schemeClr val="bg2">
                            <a:lumMod val="10000"/>
                          </a:schemeClr>
                        </a:solidFill>
                      </a:endParaRPr>
                    </a:p>
                  </a:txBody>
                  <a:tcPr/>
                </a:tc>
                <a:tc>
                  <a:txBody>
                    <a:bodyPr/>
                    <a:lstStyle/>
                    <a:p>
                      <a:r>
                        <a:rPr lang="en-IN" sz="1800" b="1" kern="1200">
                          <a:solidFill>
                            <a:schemeClr val="bg2">
                              <a:lumMod val="10000"/>
                            </a:schemeClr>
                          </a:solidFill>
                          <a:latin typeface="system-ui"/>
                          <a:ea typeface="+mn-ea"/>
                          <a:cs typeface="+mn-cs"/>
                        </a:rPr>
                        <a:t>                Unordered</a:t>
                      </a:r>
                      <a:endParaRPr lang="en-IN" sz="1800" b="1" kern="1200" dirty="0">
                        <a:solidFill>
                          <a:schemeClr val="bg2">
                            <a:lumMod val="10000"/>
                          </a:schemeClr>
                        </a:solidFill>
                        <a:latin typeface="system-ui"/>
                        <a:ea typeface="+mn-ea"/>
                        <a:cs typeface="+mn-cs"/>
                      </a:endParaRPr>
                    </a:p>
                  </a:txBody>
                  <a:tcPr/>
                </a:tc>
                <a:extLst>
                  <a:ext uri="{0D108BD9-81ED-4DB2-BD59-A6C34878D82A}">
                    <a16:rowId xmlns:a16="http://schemas.microsoft.com/office/drawing/2014/main" val="2901869216"/>
                  </a:ext>
                </a:extLst>
              </a:tr>
              <a:tr h="370840">
                <a:tc>
                  <a:txBody>
                    <a:bodyPr/>
                    <a:lstStyle/>
                    <a:p>
                      <a:pPr marL="1257300" lvl="2" indent="-342900">
                        <a:buFont typeface="Wingdings" panose="05000000000000000000" pitchFamily="2" charset="2"/>
                        <a:buChar char="§"/>
                      </a:pPr>
                      <a:r>
                        <a:rPr lang="en-US" sz="1400" dirty="0">
                          <a:latin typeface="system-ui"/>
                        </a:rPr>
                        <a:t>Grade (grade)</a:t>
                      </a:r>
                    </a:p>
                    <a:p>
                      <a:pPr marL="1257300" lvl="2" indent="-342900">
                        <a:buFont typeface="Wingdings" panose="05000000000000000000" pitchFamily="2" charset="2"/>
                        <a:buChar char="§"/>
                      </a:pPr>
                      <a:r>
                        <a:rPr lang="en-US" sz="1400" dirty="0">
                          <a:latin typeface="system-ui"/>
                        </a:rPr>
                        <a:t>Sub grade (</a:t>
                      </a:r>
                      <a:r>
                        <a:rPr lang="en-US" sz="1400" dirty="0" err="1">
                          <a:latin typeface="system-ui"/>
                        </a:rPr>
                        <a:t>sub_grade</a:t>
                      </a:r>
                      <a:r>
                        <a:rPr lang="en-US" sz="1400" dirty="0">
                          <a:latin typeface="system-ui"/>
                        </a:rPr>
                        <a:t>)</a:t>
                      </a:r>
                    </a:p>
                    <a:p>
                      <a:pPr marL="1257300" lvl="2" indent="-342900">
                        <a:buFont typeface="Wingdings" panose="05000000000000000000" pitchFamily="2" charset="2"/>
                        <a:buChar char="§"/>
                      </a:pPr>
                      <a:r>
                        <a:rPr lang="en-US" sz="1400" dirty="0">
                          <a:latin typeface="system-ui"/>
                        </a:rPr>
                        <a:t>Term (36 / 60 months) (term)</a:t>
                      </a:r>
                    </a:p>
                    <a:p>
                      <a:pPr marL="1257300" lvl="2" indent="-342900">
                        <a:buFont typeface="Wingdings" panose="05000000000000000000" pitchFamily="2" charset="2"/>
                        <a:buChar char="§"/>
                      </a:pPr>
                      <a:r>
                        <a:rPr lang="en-US" sz="1400" dirty="0">
                          <a:latin typeface="system-ui"/>
                        </a:rPr>
                        <a:t>Employment length (</a:t>
                      </a:r>
                      <a:r>
                        <a:rPr lang="en-US" sz="1400" dirty="0" err="1">
                          <a:latin typeface="system-ui"/>
                        </a:rPr>
                        <a:t>emp_length</a:t>
                      </a:r>
                      <a:r>
                        <a:rPr lang="en-US" sz="1400" dirty="0">
                          <a:latin typeface="system-ui"/>
                        </a:rPr>
                        <a:t>)</a:t>
                      </a:r>
                    </a:p>
                    <a:p>
                      <a:pPr marL="1257300" lvl="2" indent="-342900">
                        <a:buFont typeface="Wingdings" panose="05000000000000000000" pitchFamily="2" charset="2"/>
                        <a:buChar char="§"/>
                      </a:pPr>
                      <a:r>
                        <a:rPr lang="en-US" sz="1400" dirty="0">
                          <a:latin typeface="system-ui"/>
                        </a:rPr>
                        <a:t>Issue year (</a:t>
                      </a:r>
                      <a:r>
                        <a:rPr lang="en-US" sz="1400" dirty="0" err="1">
                          <a:latin typeface="system-ui"/>
                        </a:rPr>
                        <a:t>issue_y</a:t>
                      </a:r>
                      <a:r>
                        <a:rPr lang="en-US" sz="1400" dirty="0">
                          <a:latin typeface="system-ui"/>
                        </a:rPr>
                        <a:t>)</a:t>
                      </a:r>
                    </a:p>
                    <a:p>
                      <a:pPr marL="1257300" lvl="2" indent="-342900">
                        <a:buFont typeface="Wingdings" panose="05000000000000000000" pitchFamily="2" charset="2"/>
                        <a:buChar char="§"/>
                      </a:pPr>
                      <a:r>
                        <a:rPr lang="en-US" sz="1400" dirty="0">
                          <a:latin typeface="system-ui"/>
                        </a:rPr>
                        <a:t>Issue month (</a:t>
                      </a:r>
                      <a:r>
                        <a:rPr lang="en-US" sz="1400" dirty="0" err="1">
                          <a:latin typeface="system-ui"/>
                        </a:rPr>
                        <a:t>issue_m</a:t>
                      </a:r>
                      <a:r>
                        <a:rPr lang="en-US" sz="1400" dirty="0">
                          <a:latin typeface="system-ui"/>
                        </a:rPr>
                        <a:t>)</a:t>
                      </a:r>
                    </a:p>
                    <a:p>
                      <a:pPr marL="1257300" lvl="2" indent="-342900">
                        <a:buFont typeface="Wingdings" panose="05000000000000000000" pitchFamily="2" charset="2"/>
                        <a:buChar char="§"/>
                      </a:pPr>
                      <a:r>
                        <a:rPr lang="en-US" sz="1400" dirty="0">
                          <a:latin typeface="system-ui"/>
                        </a:rPr>
                        <a:t>Issue quarter (</a:t>
                      </a:r>
                      <a:r>
                        <a:rPr lang="en-US" sz="1400" dirty="0" err="1">
                          <a:latin typeface="system-ui"/>
                        </a:rPr>
                        <a:t>issue_q</a:t>
                      </a:r>
                      <a:r>
                        <a:rPr lang="en-US" sz="1400" dirty="0">
                          <a:latin typeface="system-ui"/>
                        </a:rPr>
                        <a:t>)</a:t>
                      </a:r>
                      <a:endParaRPr lang="en-IN" dirty="0"/>
                    </a:p>
                  </a:txBody>
                  <a:tcPr/>
                </a:tc>
                <a:tc>
                  <a:txBody>
                    <a:bodyPr/>
                    <a:lstStyle/>
                    <a:p>
                      <a:pPr marL="1257300" lvl="2" indent="-342900" algn="l" defTabSz="457200" rtl="0" eaLnBrk="1" latinLnBrk="0" hangingPunct="1">
                        <a:buFont typeface="Wingdings" panose="05000000000000000000" pitchFamily="2" charset="2"/>
                        <a:buChar char="§"/>
                      </a:pPr>
                      <a:r>
                        <a:rPr lang="en-US" sz="1400" kern="1200" dirty="0">
                          <a:solidFill>
                            <a:schemeClr val="dk1"/>
                          </a:solidFill>
                          <a:latin typeface="system-ui"/>
                          <a:ea typeface="+mn-ea"/>
                          <a:cs typeface="+mn-cs"/>
                        </a:rPr>
                        <a:t>Address State (</a:t>
                      </a:r>
                      <a:r>
                        <a:rPr lang="en-US" sz="1400" kern="1200" dirty="0" err="1">
                          <a:solidFill>
                            <a:schemeClr val="dk1"/>
                          </a:solidFill>
                          <a:latin typeface="system-ui"/>
                          <a:ea typeface="+mn-ea"/>
                          <a:cs typeface="+mn-cs"/>
                        </a:rPr>
                        <a:t>addr_state</a:t>
                      </a:r>
                      <a:r>
                        <a:rPr lang="en-US" sz="1400" kern="1200" dirty="0">
                          <a:solidFill>
                            <a:schemeClr val="dk1"/>
                          </a:solidFill>
                          <a:latin typeface="system-ui"/>
                          <a:ea typeface="+mn-ea"/>
                          <a:cs typeface="+mn-cs"/>
                        </a:rPr>
                        <a:t>) </a:t>
                      </a:r>
                    </a:p>
                    <a:p>
                      <a:pPr marL="1257300" lvl="2" indent="-342900" algn="l" defTabSz="457200" rtl="0" eaLnBrk="1" latinLnBrk="0" hangingPunct="1">
                        <a:buFont typeface="Wingdings" panose="05000000000000000000" pitchFamily="2" charset="2"/>
                        <a:buChar char="§"/>
                      </a:pPr>
                      <a:r>
                        <a:rPr lang="en-US" sz="1400" kern="1200" dirty="0">
                          <a:solidFill>
                            <a:schemeClr val="dk1"/>
                          </a:solidFill>
                          <a:latin typeface="system-ui"/>
                          <a:ea typeface="+mn-ea"/>
                          <a:cs typeface="+mn-cs"/>
                        </a:rPr>
                        <a:t>Loan purpose (purpose) </a:t>
                      </a:r>
                    </a:p>
                    <a:p>
                      <a:pPr marL="1257300" lvl="2" indent="-342900" algn="l" defTabSz="457200" rtl="0" eaLnBrk="1" latinLnBrk="0" hangingPunct="1">
                        <a:buFont typeface="Wingdings" panose="05000000000000000000" pitchFamily="2" charset="2"/>
                        <a:buChar char="§"/>
                      </a:pPr>
                      <a:r>
                        <a:rPr lang="en-US" sz="1400" kern="1200" dirty="0">
                          <a:solidFill>
                            <a:schemeClr val="dk1"/>
                          </a:solidFill>
                          <a:latin typeface="system-ui"/>
                          <a:ea typeface="+mn-ea"/>
                          <a:cs typeface="+mn-cs"/>
                        </a:rPr>
                        <a:t>Home Ownership (</a:t>
                      </a:r>
                      <a:r>
                        <a:rPr lang="en-US" sz="1400" kern="1200" dirty="0" err="1">
                          <a:solidFill>
                            <a:schemeClr val="dk1"/>
                          </a:solidFill>
                          <a:latin typeface="system-ui"/>
                          <a:ea typeface="+mn-ea"/>
                          <a:cs typeface="+mn-cs"/>
                        </a:rPr>
                        <a:t>home_ownership</a:t>
                      </a:r>
                      <a:r>
                        <a:rPr lang="en-US" sz="1400" kern="1200" dirty="0">
                          <a:solidFill>
                            <a:schemeClr val="dk1"/>
                          </a:solidFill>
                          <a:latin typeface="system-ui"/>
                          <a:ea typeface="+mn-ea"/>
                          <a:cs typeface="+mn-cs"/>
                        </a:rPr>
                        <a:t>)</a:t>
                      </a:r>
                    </a:p>
                    <a:p>
                      <a:pPr marL="1257300" lvl="2" indent="-342900" algn="l" defTabSz="457200" rtl="0" eaLnBrk="1" latinLnBrk="0" hangingPunct="1">
                        <a:buFont typeface="Wingdings" panose="05000000000000000000" pitchFamily="2" charset="2"/>
                        <a:buChar char="§"/>
                      </a:pPr>
                      <a:r>
                        <a:rPr lang="en-US" sz="1400" kern="1200" dirty="0">
                          <a:solidFill>
                            <a:schemeClr val="dk1"/>
                          </a:solidFill>
                          <a:latin typeface="system-ui"/>
                          <a:ea typeface="+mn-ea"/>
                          <a:cs typeface="+mn-cs"/>
                        </a:rPr>
                        <a:t>Loan status (</a:t>
                      </a:r>
                      <a:r>
                        <a:rPr lang="en-US" sz="1400" kern="1200" dirty="0" err="1">
                          <a:solidFill>
                            <a:schemeClr val="dk1"/>
                          </a:solidFill>
                          <a:latin typeface="system-ui"/>
                          <a:ea typeface="+mn-ea"/>
                          <a:cs typeface="+mn-cs"/>
                        </a:rPr>
                        <a:t>loan_status</a:t>
                      </a:r>
                      <a:r>
                        <a:rPr lang="en-US" sz="1400" kern="1200" dirty="0">
                          <a:solidFill>
                            <a:schemeClr val="dk1"/>
                          </a:solidFill>
                          <a:latin typeface="system-ui"/>
                          <a:ea typeface="+mn-ea"/>
                          <a:cs typeface="+mn-cs"/>
                        </a:rPr>
                        <a:t>) </a:t>
                      </a:r>
                    </a:p>
                    <a:p>
                      <a:pPr marL="1257300" lvl="2" indent="-342900" algn="l" defTabSz="457200" rtl="0" eaLnBrk="1" latinLnBrk="0" hangingPunct="1">
                        <a:buFont typeface="Wingdings" panose="05000000000000000000" pitchFamily="2" charset="2"/>
                        <a:buChar char="§"/>
                      </a:pPr>
                      <a:r>
                        <a:rPr lang="en-US" sz="1400" kern="1200" dirty="0">
                          <a:solidFill>
                            <a:schemeClr val="dk1"/>
                          </a:solidFill>
                          <a:latin typeface="system-ui"/>
                          <a:ea typeface="+mn-ea"/>
                          <a:cs typeface="+mn-cs"/>
                        </a:rPr>
                        <a:t>Loan paid (</a:t>
                      </a:r>
                      <a:r>
                        <a:rPr lang="en-US" sz="1400" kern="1200" dirty="0" err="1">
                          <a:solidFill>
                            <a:schemeClr val="dk1"/>
                          </a:solidFill>
                          <a:latin typeface="system-ui"/>
                          <a:ea typeface="+mn-ea"/>
                          <a:cs typeface="+mn-cs"/>
                        </a:rPr>
                        <a:t>loan_paid</a:t>
                      </a:r>
                      <a:r>
                        <a:rPr lang="en-US" sz="1400" kern="1200" dirty="0">
                          <a:solidFill>
                            <a:schemeClr val="dk1"/>
                          </a:solidFill>
                          <a:latin typeface="system-ui"/>
                          <a:ea typeface="+mn-ea"/>
                          <a:cs typeface="+mn-cs"/>
                        </a:rPr>
                        <a:t>)</a:t>
                      </a:r>
                      <a:endParaRPr lang="en-IN" sz="1400" kern="1200" dirty="0">
                        <a:solidFill>
                          <a:schemeClr val="dk1"/>
                        </a:solidFill>
                        <a:latin typeface="system-ui"/>
                        <a:ea typeface="+mn-ea"/>
                        <a:cs typeface="+mn-cs"/>
                      </a:endParaRPr>
                    </a:p>
                  </a:txBody>
                  <a:tcPr/>
                </a:tc>
                <a:extLst>
                  <a:ext uri="{0D108BD9-81ED-4DB2-BD59-A6C34878D82A}">
                    <a16:rowId xmlns:a16="http://schemas.microsoft.com/office/drawing/2014/main" val="1360550473"/>
                  </a:ext>
                </a:extLst>
              </a:tr>
            </a:tbl>
          </a:graphicData>
        </a:graphic>
      </p:graphicFrame>
    </p:spTree>
    <p:extLst>
      <p:ext uri="{BB962C8B-B14F-4D97-AF65-F5344CB8AC3E}">
        <p14:creationId xmlns:p14="http://schemas.microsoft.com/office/powerpoint/2010/main" val="2701592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0CAFEB-92D5-7B41-9DA0-A7AE96EB96C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ED8E97E-C664-8C9F-5035-A680662CB86E}"/>
              </a:ext>
            </a:extLst>
          </p:cNvPr>
          <p:cNvSpPr txBox="1"/>
          <p:nvPr/>
        </p:nvSpPr>
        <p:spPr>
          <a:xfrm>
            <a:off x="803812" y="668698"/>
            <a:ext cx="7765153" cy="584775"/>
          </a:xfrm>
          <a:prstGeom prst="rect">
            <a:avLst/>
          </a:prstGeom>
          <a:noFill/>
        </p:spPr>
        <p:txBody>
          <a:bodyPr wrap="square" rtlCol="0">
            <a:spAutoFit/>
          </a:bodyPr>
          <a:lstStyle/>
          <a:p>
            <a:pPr lvl="0"/>
            <a:r>
              <a:rPr lang="en-IN" sz="3200" b="1" dirty="0">
                <a:solidFill>
                  <a:schemeClr val="accent2">
                    <a:lumMod val="75000"/>
                  </a:schemeClr>
                </a:solidFill>
              </a:rPr>
              <a:t>Univariate</a:t>
            </a:r>
            <a:r>
              <a:rPr lang="en-IN" sz="3200" b="1" baseline="0" dirty="0">
                <a:solidFill>
                  <a:schemeClr val="tx1"/>
                </a:solidFill>
              </a:rPr>
              <a:t> </a:t>
            </a:r>
            <a:r>
              <a:rPr lang="en-IN" sz="3200" b="1" dirty="0">
                <a:solidFill>
                  <a:schemeClr val="accent2">
                    <a:lumMod val="75000"/>
                  </a:schemeClr>
                </a:solidFill>
              </a:rPr>
              <a:t>Analysis </a:t>
            </a:r>
            <a:r>
              <a:rPr lang="en-IN" sz="2000" b="1" dirty="0">
                <a:solidFill>
                  <a:schemeClr val="accent2">
                    <a:lumMod val="75000"/>
                  </a:schemeClr>
                </a:solidFill>
              </a:rPr>
              <a:t>(Ordered Categorial)</a:t>
            </a:r>
          </a:p>
        </p:txBody>
      </p:sp>
      <p:sp>
        <p:nvSpPr>
          <p:cNvPr id="8" name="Rectangle 4">
            <a:extLst>
              <a:ext uri="{FF2B5EF4-FFF2-40B4-BE49-F238E27FC236}">
                <a16:creationId xmlns:a16="http://schemas.microsoft.com/office/drawing/2014/main" id="{00548232-1E53-F8D5-32E2-2258861710B0}"/>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4205B19B-CA51-6FFD-00D9-E9838EC58E33}"/>
              </a:ext>
            </a:extLst>
          </p:cNvPr>
          <p:cNvPicPr>
            <a:picLocks noChangeAspect="1"/>
          </p:cNvPicPr>
          <p:nvPr/>
        </p:nvPicPr>
        <p:blipFill>
          <a:blip r:embed="rId2"/>
          <a:stretch>
            <a:fillRect/>
          </a:stretch>
        </p:blipFill>
        <p:spPr>
          <a:xfrm>
            <a:off x="525212" y="1367890"/>
            <a:ext cx="10936165" cy="4446501"/>
          </a:xfrm>
          <a:prstGeom prst="rect">
            <a:avLst/>
          </a:prstGeom>
        </p:spPr>
      </p:pic>
      <p:sp>
        <p:nvSpPr>
          <p:cNvPr id="9" name="TextBox 8">
            <a:extLst>
              <a:ext uri="{FF2B5EF4-FFF2-40B4-BE49-F238E27FC236}">
                <a16:creationId xmlns:a16="http://schemas.microsoft.com/office/drawing/2014/main" id="{558F87E4-80A6-5079-B01C-7C663A7082AC}"/>
              </a:ext>
            </a:extLst>
          </p:cNvPr>
          <p:cNvSpPr txBox="1"/>
          <p:nvPr/>
        </p:nvSpPr>
        <p:spPr>
          <a:xfrm>
            <a:off x="3419061" y="5897908"/>
            <a:ext cx="5064335" cy="369332"/>
          </a:xfrm>
          <a:prstGeom prst="rect">
            <a:avLst/>
          </a:prstGeom>
          <a:noFill/>
        </p:spPr>
        <p:txBody>
          <a:bodyPr wrap="none" rtlCol="0">
            <a:spAutoFit/>
          </a:bodyPr>
          <a:lstStyle/>
          <a:p>
            <a:r>
              <a:rPr lang="en-IN" sz="1800" b="1" dirty="0">
                <a:solidFill>
                  <a:schemeClr val="accent2">
                    <a:lumMod val="75000"/>
                  </a:schemeClr>
                </a:solidFill>
              </a:rPr>
              <a:t>Columns : Grade , Sub Grade, Term, Emp Length</a:t>
            </a:r>
            <a:endParaRPr lang="en-IN" dirty="0"/>
          </a:p>
        </p:txBody>
      </p:sp>
    </p:spTree>
    <p:extLst>
      <p:ext uri="{BB962C8B-B14F-4D97-AF65-F5344CB8AC3E}">
        <p14:creationId xmlns:p14="http://schemas.microsoft.com/office/powerpoint/2010/main" val="2333974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CEA6C2-2410-EC3A-F703-8B68BF2E3D9E}"/>
            </a:ext>
          </a:extLst>
        </p:cNvPr>
        <p:cNvGrpSpPr/>
        <p:nvPr/>
      </p:nvGrpSpPr>
      <p:grpSpPr>
        <a:xfrm>
          <a:off x="0" y="0"/>
          <a:ext cx="0" cy="0"/>
          <a:chOff x="0" y="0"/>
          <a:chExt cx="0" cy="0"/>
        </a:xfrm>
      </p:grpSpPr>
      <p:sp>
        <p:nvSpPr>
          <p:cNvPr id="8" name="Rectangle 4">
            <a:extLst>
              <a:ext uri="{FF2B5EF4-FFF2-40B4-BE49-F238E27FC236}">
                <a16:creationId xmlns:a16="http://schemas.microsoft.com/office/drawing/2014/main" id="{99AB095E-8CB2-C607-1235-1C7791DD85CC}"/>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4" name="Picture 3">
            <a:extLst>
              <a:ext uri="{FF2B5EF4-FFF2-40B4-BE49-F238E27FC236}">
                <a16:creationId xmlns:a16="http://schemas.microsoft.com/office/drawing/2014/main" id="{09FB3358-19FE-3FB6-4AF4-4ACDE7A38CDC}"/>
              </a:ext>
            </a:extLst>
          </p:cNvPr>
          <p:cNvPicPr>
            <a:picLocks noChangeAspect="1"/>
          </p:cNvPicPr>
          <p:nvPr/>
        </p:nvPicPr>
        <p:blipFill>
          <a:blip r:embed="rId2"/>
          <a:stretch>
            <a:fillRect/>
          </a:stretch>
        </p:blipFill>
        <p:spPr>
          <a:xfrm>
            <a:off x="708001" y="1449096"/>
            <a:ext cx="10775997" cy="4375906"/>
          </a:xfrm>
          <a:prstGeom prst="rect">
            <a:avLst/>
          </a:prstGeom>
        </p:spPr>
      </p:pic>
      <p:sp>
        <p:nvSpPr>
          <p:cNvPr id="6" name="TextBox 5">
            <a:extLst>
              <a:ext uri="{FF2B5EF4-FFF2-40B4-BE49-F238E27FC236}">
                <a16:creationId xmlns:a16="http://schemas.microsoft.com/office/drawing/2014/main" id="{0987D788-8C8D-7993-F271-A417A73F17D7}"/>
              </a:ext>
            </a:extLst>
          </p:cNvPr>
          <p:cNvSpPr txBox="1"/>
          <p:nvPr/>
        </p:nvSpPr>
        <p:spPr>
          <a:xfrm>
            <a:off x="3379305" y="5835959"/>
            <a:ext cx="4384598" cy="369332"/>
          </a:xfrm>
          <a:prstGeom prst="rect">
            <a:avLst/>
          </a:prstGeom>
          <a:noFill/>
        </p:spPr>
        <p:txBody>
          <a:bodyPr wrap="none" rtlCol="0">
            <a:spAutoFit/>
          </a:bodyPr>
          <a:lstStyle/>
          <a:p>
            <a:r>
              <a:rPr lang="en-IN" sz="1800" b="1" dirty="0">
                <a:solidFill>
                  <a:schemeClr val="accent2">
                    <a:lumMod val="75000"/>
                  </a:schemeClr>
                </a:solidFill>
              </a:rPr>
              <a:t>Columns : </a:t>
            </a:r>
            <a:r>
              <a:rPr lang="en-IN" sz="1800" b="1" dirty="0" err="1">
                <a:solidFill>
                  <a:schemeClr val="accent2">
                    <a:lumMod val="75000"/>
                  </a:schemeClr>
                </a:solidFill>
              </a:rPr>
              <a:t>issue_y</a:t>
            </a:r>
            <a:r>
              <a:rPr lang="en-IN" sz="1800" b="1" dirty="0">
                <a:solidFill>
                  <a:schemeClr val="accent2">
                    <a:lumMod val="75000"/>
                  </a:schemeClr>
                </a:solidFill>
              </a:rPr>
              <a:t> , </a:t>
            </a:r>
            <a:r>
              <a:rPr lang="en-IN" sz="1800" b="1" dirty="0" err="1">
                <a:solidFill>
                  <a:schemeClr val="accent2">
                    <a:lumMod val="75000"/>
                  </a:schemeClr>
                </a:solidFill>
              </a:rPr>
              <a:t>issue_m</a:t>
            </a:r>
            <a:r>
              <a:rPr lang="en-IN" sz="1800" b="1" dirty="0">
                <a:solidFill>
                  <a:schemeClr val="accent2">
                    <a:lumMod val="75000"/>
                  </a:schemeClr>
                </a:solidFill>
              </a:rPr>
              <a:t>, term, </a:t>
            </a:r>
            <a:r>
              <a:rPr lang="en-IN" sz="1800" b="1" dirty="0" err="1">
                <a:solidFill>
                  <a:schemeClr val="accent2">
                    <a:lumMod val="75000"/>
                  </a:schemeClr>
                </a:solidFill>
              </a:rPr>
              <a:t>issue_q</a:t>
            </a:r>
            <a:endParaRPr lang="en-IN" dirty="0"/>
          </a:p>
        </p:txBody>
      </p:sp>
      <p:sp>
        <p:nvSpPr>
          <p:cNvPr id="7" name="TextBox 6">
            <a:extLst>
              <a:ext uri="{FF2B5EF4-FFF2-40B4-BE49-F238E27FC236}">
                <a16:creationId xmlns:a16="http://schemas.microsoft.com/office/drawing/2014/main" id="{3BB0A3C6-773E-31F0-C818-CE8FA7C6BA6A}"/>
              </a:ext>
            </a:extLst>
          </p:cNvPr>
          <p:cNvSpPr txBox="1"/>
          <p:nvPr/>
        </p:nvSpPr>
        <p:spPr>
          <a:xfrm>
            <a:off x="827003" y="652709"/>
            <a:ext cx="7765153" cy="584775"/>
          </a:xfrm>
          <a:prstGeom prst="rect">
            <a:avLst/>
          </a:prstGeom>
          <a:noFill/>
        </p:spPr>
        <p:txBody>
          <a:bodyPr wrap="square" rtlCol="0">
            <a:spAutoFit/>
          </a:bodyPr>
          <a:lstStyle/>
          <a:p>
            <a:pPr lvl="0"/>
            <a:r>
              <a:rPr lang="en-IN" sz="3200" b="1" dirty="0">
                <a:solidFill>
                  <a:schemeClr val="accent2">
                    <a:lumMod val="75000"/>
                  </a:schemeClr>
                </a:solidFill>
              </a:rPr>
              <a:t>Univariate</a:t>
            </a:r>
            <a:r>
              <a:rPr lang="en-IN" sz="3200" b="1" baseline="0" dirty="0">
                <a:solidFill>
                  <a:schemeClr val="tx1"/>
                </a:solidFill>
              </a:rPr>
              <a:t> </a:t>
            </a:r>
            <a:r>
              <a:rPr lang="en-IN" sz="3200" b="1" dirty="0">
                <a:solidFill>
                  <a:schemeClr val="accent2">
                    <a:lumMod val="75000"/>
                  </a:schemeClr>
                </a:solidFill>
              </a:rPr>
              <a:t>Analysis </a:t>
            </a:r>
            <a:r>
              <a:rPr lang="en-IN" sz="2000" b="1" dirty="0">
                <a:solidFill>
                  <a:schemeClr val="accent2">
                    <a:lumMod val="75000"/>
                  </a:schemeClr>
                </a:solidFill>
              </a:rPr>
              <a:t>(Ordered Categorial)</a:t>
            </a:r>
          </a:p>
        </p:txBody>
      </p:sp>
    </p:spTree>
    <p:extLst>
      <p:ext uri="{BB962C8B-B14F-4D97-AF65-F5344CB8AC3E}">
        <p14:creationId xmlns:p14="http://schemas.microsoft.com/office/powerpoint/2010/main" val="21027209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AC38DC-797A-D090-37CB-D237BC51DA21}"/>
            </a:ext>
          </a:extLst>
        </p:cNvPr>
        <p:cNvGrpSpPr/>
        <p:nvPr/>
      </p:nvGrpSpPr>
      <p:grpSpPr>
        <a:xfrm>
          <a:off x="0" y="0"/>
          <a:ext cx="0" cy="0"/>
          <a:chOff x="0" y="0"/>
          <a:chExt cx="0" cy="0"/>
        </a:xfrm>
      </p:grpSpPr>
      <p:sp>
        <p:nvSpPr>
          <p:cNvPr id="8" name="Rectangle 4">
            <a:extLst>
              <a:ext uri="{FF2B5EF4-FFF2-40B4-BE49-F238E27FC236}">
                <a16:creationId xmlns:a16="http://schemas.microsoft.com/office/drawing/2014/main" id="{8F99144A-38EA-D423-4A35-FD133D8E8F64}"/>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 name="TextBox 5">
            <a:extLst>
              <a:ext uri="{FF2B5EF4-FFF2-40B4-BE49-F238E27FC236}">
                <a16:creationId xmlns:a16="http://schemas.microsoft.com/office/drawing/2014/main" id="{1453AFB0-C47F-88BA-7C59-AA51E06C07D8}"/>
              </a:ext>
            </a:extLst>
          </p:cNvPr>
          <p:cNvSpPr txBox="1"/>
          <p:nvPr/>
        </p:nvSpPr>
        <p:spPr>
          <a:xfrm>
            <a:off x="3379305" y="5835959"/>
            <a:ext cx="3181961" cy="369332"/>
          </a:xfrm>
          <a:prstGeom prst="rect">
            <a:avLst/>
          </a:prstGeom>
          <a:noFill/>
        </p:spPr>
        <p:txBody>
          <a:bodyPr wrap="none" rtlCol="0">
            <a:spAutoFit/>
          </a:bodyPr>
          <a:lstStyle/>
          <a:p>
            <a:r>
              <a:rPr lang="en-IN" sz="1800" b="1" dirty="0">
                <a:solidFill>
                  <a:schemeClr val="accent2">
                    <a:lumMod val="75000"/>
                  </a:schemeClr>
                </a:solidFill>
              </a:rPr>
              <a:t>Columns : </a:t>
            </a:r>
            <a:r>
              <a:rPr lang="en-IN" sz="1800" b="1" dirty="0" err="1">
                <a:solidFill>
                  <a:schemeClr val="accent2">
                    <a:lumMod val="75000"/>
                  </a:schemeClr>
                </a:solidFill>
              </a:rPr>
              <a:t>addr_state</a:t>
            </a:r>
            <a:r>
              <a:rPr lang="en-IN" sz="1800" b="1" dirty="0">
                <a:solidFill>
                  <a:schemeClr val="accent2">
                    <a:lumMod val="75000"/>
                  </a:schemeClr>
                </a:solidFill>
              </a:rPr>
              <a:t>, purpose</a:t>
            </a:r>
            <a:endParaRPr lang="en-IN" dirty="0"/>
          </a:p>
        </p:txBody>
      </p:sp>
      <p:sp>
        <p:nvSpPr>
          <p:cNvPr id="7" name="TextBox 6">
            <a:extLst>
              <a:ext uri="{FF2B5EF4-FFF2-40B4-BE49-F238E27FC236}">
                <a16:creationId xmlns:a16="http://schemas.microsoft.com/office/drawing/2014/main" id="{1163438B-BBCE-26A2-722F-346748225BA3}"/>
              </a:ext>
            </a:extLst>
          </p:cNvPr>
          <p:cNvSpPr txBox="1"/>
          <p:nvPr/>
        </p:nvSpPr>
        <p:spPr>
          <a:xfrm>
            <a:off x="827003" y="652709"/>
            <a:ext cx="7765153" cy="584775"/>
          </a:xfrm>
          <a:prstGeom prst="rect">
            <a:avLst/>
          </a:prstGeom>
          <a:noFill/>
        </p:spPr>
        <p:txBody>
          <a:bodyPr wrap="square" rtlCol="0">
            <a:spAutoFit/>
          </a:bodyPr>
          <a:lstStyle/>
          <a:p>
            <a:pPr lvl="0"/>
            <a:r>
              <a:rPr lang="en-IN" sz="3200" b="1" dirty="0">
                <a:solidFill>
                  <a:schemeClr val="accent2">
                    <a:lumMod val="75000"/>
                  </a:schemeClr>
                </a:solidFill>
              </a:rPr>
              <a:t>Univariate</a:t>
            </a:r>
            <a:r>
              <a:rPr lang="en-IN" sz="3200" b="1" baseline="0" dirty="0">
                <a:solidFill>
                  <a:schemeClr val="tx1"/>
                </a:solidFill>
              </a:rPr>
              <a:t> </a:t>
            </a:r>
            <a:r>
              <a:rPr lang="en-IN" sz="3200" b="1" dirty="0">
                <a:solidFill>
                  <a:schemeClr val="accent2">
                    <a:lumMod val="75000"/>
                  </a:schemeClr>
                </a:solidFill>
              </a:rPr>
              <a:t>Analysis </a:t>
            </a:r>
            <a:r>
              <a:rPr lang="en-IN" sz="2000" b="1" dirty="0">
                <a:solidFill>
                  <a:schemeClr val="accent2">
                    <a:lumMod val="75000"/>
                  </a:schemeClr>
                </a:solidFill>
              </a:rPr>
              <a:t>(Unordered Categorial)</a:t>
            </a:r>
          </a:p>
        </p:txBody>
      </p:sp>
      <p:pic>
        <p:nvPicPr>
          <p:cNvPr id="3" name="Picture 2">
            <a:extLst>
              <a:ext uri="{FF2B5EF4-FFF2-40B4-BE49-F238E27FC236}">
                <a16:creationId xmlns:a16="http://schemas.microsoft.com/office/drawing/2014/main" id="{6553E36F-2DF3-DD6F-6301-9008E96F66A2}"/>
              </a:ext>
            </a:extLst>
          </p:cNvPr>
          <p:cNvPicPr>
            <a:picLocks noChangeAspect="1"/>
          </p:cNvPicPr>
          <p:nvPr/>
        </p:nvPicPr>
        <p:blipFill>
          <a:blip r:embed="rId2"/>
          <a:stretch>
            <a:fillRect/>
          </a:stretch>
        </p:blipFill>
        <p:spPr>
          <a:xfrm>
            <a:off x="1718646" y="1114043"/>
            <a:ext cx="8488842" cy="4757578"/>
          </a:xfrm>
          <a:prstGeom prst="rect">
            <a:avLst/>
          </a:prstGeom>
        </p:spPr>
      </p:pic>
    </p:spTree>
    <p:extLst>
      <p:ext uri="{BB962C8B-B14F-4D97-AF65-F5344CB8AC3E}">
        <p14:creationId xmlns:p14="http://schemas.microsoft.com/office/powerpoint/2010/main" val="3874649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E80070-D0CE-50CC-231D-D7B2C5942B49}"/>
            </a:ext>
          </a:extLst>
        </p:cNvPr>
        <p:cNvGrpSpPr/>
        <p:nvPr/>
      </p:nvGrpSpPr>
      <p:grpSpPr>
        <a:xfrm>
          <a:off x="0" y="0"/>
          <a:ext cx="0" cy="0"/>
          <a:chOff x="0" y="0"/>
          <a:chExt cx="0" cy="0"/>
        </a:xfrm>
      </p:grpSpPr>
      <p:sp>
        <p:nvSpPr>
          <p:cNvPr id="8" name="Rectangle 4">
            <a:extLst>
              <a:ext uri="{FF2B5EF4-FFF2-40B4-BE49-F238E27FC236}">
                <a16:creationId xmlns:a16="http://schemas.microsoft.com/office/drawing/2014/main" id="{9B2239EA-2B55-A49A-353B-C0F3826BFD22}"/>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 name="TextBox 5">
            <a:extLst>
              <a:ext uri="{FF2B5EF4-FFF2-40B4-BE49-F238E27FC236}">
                <a16:creationId xmlns:a16="http://schemas.microsoft.com/office/drawing/2014/main" id="{2D99E518-217F-4A3E-10F5-F6E91DD3748D}"/>
              </a:ext>
            </a:extLst>
          </p:cNvPr>
          <p:cNvSpPr txBox="1"/>
          <p:nvPr/>
        </p:nvSpPr>
        <p:spPr>
          <a:xfrm>
            <a:off x="3399183" y="6020625"/>
            <a:ext cx="4156074" cy="369332"/>
          </a:xfrm>
          <a:prstGeom prst="rect">
            <a:avLst/>
          </a:prstGeom>
          <a:noFill/>
        </p:spPr>
        <p:txBody>
          <a:bodyPr wrap="none" rtlCol="0">
            <a:spAutoFit/>
          </a:bodyPr>
          <a:lstStyle/>
          <a:p>
            <a:r>
              <a:rPr lang="en-IN" sz="1800" b="1" dirty="0">
                <a:solidFill>
                  <a:schemeClr val="accent2">
                    <a:lumMod val="75000"/>
                  </a:schemeClr>
                </a:solidFill>
              </a:rPr>
              <a:t>Columns : </a:t>
            </a:r>
            <a:r>
              <a:rPr lang="en-IN" sz="1800" b="1" dirty="0" err="1">
                <a:solidFill>
                  <a:schemeClr val="accent2">
                    <a:lumMod val="75000"/>
                  </a:schemeClr>
                </a:solidFill>
              </a:rPr>
              <a:t>home_ownership</a:t>
            </a:r>
            <a:r>
              <a:rPr lang="en-IN" sz="1800" b="1" dirty="0">
                <a:solidFill>
                  <a:schemeClr val="accent2">
                    <a:lumMod val="75000"/>
                  </a:schemeClr>
                </a:solidFill>
              </a:rPr>
              <a:t>, </a:t>
            </a:r>
            <a:r>
              <a:rPr lang="en-IN" sz="1800" b="1" dirty="0" err="1">
                <a:solidFill>
                  <a:schemeClr val="accent2">
                    <a:lumMod val="75000"/>
                  </a:schemeClr>
                </a:solidFill>
              </a:rPr>
              <a:t>loan_status</a:t>
            </a:r>
            <a:endParaRPr lang="en-IN" dirty="0"/>
          </a:p>
        </p:txBody>
      </p:sp>
      <p:sp>
        <p:nvSpPr>
          <p:cNvPr id="7" name="TextBox 6">
            <a:extLst>
              <a:ext uri="{FF2B5EF4-FFF2-40B4-BE49-F238E27FC236}">
                <a16:creationId xmlns:a16="http://schemas.microsoft.com/office/drawing/2014/main" id="{61366217-958A-A080-7649-F10F39A8582D}"/>
              </a:ext>
            </a:extLst>
          </p:cNvPr>
          <p:cNvSpPr txBox="1"/>
          <p:nvPr/>
        </p:nvSpPr>
        <p:spPr>
          <a:xfrm>
            <a:off x="827003" y="652709"/>
            <a:ext cx="7765153" cy="584775"/>
          </a:xfrm>
          <a:prstGeom prst="rect">
            <a:avLst/>
          </a:prstGeom>
          <a:noFill/>
        </p:spPr>
        <p:txBody>
          <a:bodyPr wrap="square" rtlCol="0">
            <a:spAutoFit/>
          </a:bodyPr>
          <a:lstStyle/>
          <a:p>
            <a:pPr lvl="0"/>
            <a:r>
              <a:rPr lang="en-IN" sz="3200" b="1" dirty="0">
                <a:solidFill>
                  <a:schemeClr val="accent2">
                    <a:lumMod val="75000"/>
                  </a:schemeClr>
                </a:solidFill>
              </a:rPr>
              <a:t>Univariate</a:t>
            </a:r>
            <a:r>
              <a:rPr lang="en-IN" sz="3200" b="1" baseline="0" dirty="0">
                <a:solidFill>
                  <a:schemeClr val="tx1"/>
                </a:solidFill>
              </a:rPr>
              <a:t> </a:t>
            </a:r>
            <a:r>
              <a:rPr lang="en-IN" sz="3200" b="1" dirty="0">
                <a:solidFill>
                  <a:schemeClr val="accent2">
                    <a:lumMod val="75000"/>
                  </a:schemeClr>
                </a:solidFill>
              </a:rPr>
              <a:t>Analysis </a:t>
            </a:r>
            <a:r>
              <a:rPr lang="en-IN" sz="2000" b="1" dirty="0">
                <a:solidFill>
                  <a:schemeClr val="accent2">
                    <a:lumMod val="75000"/>
                  </a:schemeClr>
                </a:solidFill>
              </a:rPr>
              <a:t>(Unordered Categorial)</a:t>
            </a:r>
          </a:p>
        </p:txBody>
      </p:sp>
      <p:pic>
        <p:nvPicPr>
          <p:cNvPr id="4" name="Picture 3">
            <a:extLst>
              <a:ext uri="{FF2B5EF4-FFF2-40B4-BE49-F238E27FC236}">
                <a16:creationId xmlns:a16="http://schemas.microsoft.com/office/drawing/2014/main" id="{848057E4-B5BB-C17F-4227-D6C1346C5344}"/>
              </a:ext>
            </a:extLst>
          </p:cNvPr>
          <p:cNvPicPr>
            <a:picLocks noChangeAspect="1"/>
          </p:cNvPicPr>
          <p:nvPr/>
        </p:nvPicPr>
        <p:blipFill>
          <a:blip r:embed="rId2"/>
          <a:stretch>
            <a:fillRect/>
          </a:stretch>
        </p:blipFill>
        <p:spPr>
          <a:xfrm>
            <a:off x="1484011" y="1115098"/>
            <a:ext cx="3343129" cy="4788441"/>
          </a:xfrm>
          <a:prstGeom prst="rect">
            <a:avLst/>
          </a:prstGeom>
        </p:spPr>
      </p:pic>
      <p:pic>
        <p:nvPicPr>
          <p:cNvPr id="11" name="Picture 10">
            <a:extLst>
              <a:ext uri="{FF2B5EF4-FFF2-40B4-BE49-F238E27FC236}">
                <a16:creationId xmlns:a16="http://schemas.microsoft.com/office/drawing/2014/main" id="{24E0697A-2230-C8FF-AAFD-1B1F4A993E53}"/>
              </a:ext>
            </a:extLst>
          </p:cNvPr>
          <p:cNvPicPr>
            <a:picLocks noChangeAspect="1"/>
          </p:cNvPicPr>
          <p:nvPr/>
        </p:nvPicPr>
        <p:blipFill>
          <a:blip r:embed="rId3"/>
          <a:stretch>
            <a:fillRect/>
          </a:stretch>
        </p:blipFill>
        <p:spPr>
          <a:xfrm>
            <a:off x="6598679" y="1159941"/>
            <a:ext cx="3986953" cy="4938227"/>
          </a:xfrm>
          <a:prstGeom prst="rect">
            <a:avLst/>
          </a:prstGeom>
        </p:spPr>
      </p:pic>
    </p:spTree>
    <p:extLst>
      <p:ext uri="{BB962C8B-B14F-4D97-AF65-F5344CB8AC3E}">
        <p14:creationId xmlns:p14="http://schemas.microsoft.com/office/powerpoint/2010/main" val="24513145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98056B-C94D-F68D-6C90-BEE42733E3AE}"/>
            </a:ext>
          </a:extLst>
        </p:cNvPr>
        <p:cNvGrpSpPr/>
        <p:nvPr/>
      </p:nvGrpSpPr>
      <p:grpSpPr>
        <a:xfrm>
          <a:off x="0" y="0"/>
          <a:ext cx="0" cy="0"/>
          <a:chOff x="0" y="0"/>
          <a:chExt cx="0" cy="0"/>
        </a:xfrm>
      </p:grpSpPr>
      <p:sp>
        <p:nvSpPr>
          <p:cNvPr id="8" name="Rectangle 4">
            <a:extLst>
              <a:ext uri="{FF2B5EF4-FFF2-40B4-BE49-F238E27FC236}">
                <a16:creationId xmlns:a16="http://schemas.microsoft.com/office/drawing/2014/main" id="{D61795BB-F3EA-0CA0-D2B1-4112A2A1A235}"/>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TextBox 6">
            <a:extLst>
              <a:ext uri="{FF2B5EF4-FFF2-40B4-BE49-F238E27FC236}">
                <a16:creationId xmlns:a16="http://schemas.microsoft.com/office/drawing/2014/main" id="{4A292914-9693-197D-6FD3-1B131DC30606}"/>
              </a:ext>
            </a:extLst>
          </p:cNvPr>
          <p:cNvSpPr txBox="1"/>
          <p:nvPr/>
        </p:nvSpPr>
        <p:spPr>
          <a:xfrm>
            <a:off x="856820" y="473075"/>
            <a:ext cx="7765153" cy="584775"/>
          </a:xfrm>
          <a:prstGeom prst="rect">
            <a:avLst/>
          </a:prstGeom>
          <a:noFill/>
        </p:spPr>
        <p:txBody>
          <a:bodyPr wrap="square" rtlCol="0">
            <a:spAutoFit/>
          </a:bodyPr>
          <a:lstStyle/>
          <a:p>
            <a:pPr lvl="0"/>
            <a:r>
              <a:rPr lang="en-IN" sz="3200" b="1" dirty="0">
                <a:solidFill>
                  <a:schemeClr val="accent2">
                    <a:lumMod val="75000"/>
                  </a:schemeClr>
                </a:solidFill>
              </a:rPr>
              <a:t>Univariate</a:t>
            </a:r>
            <a:r>
              <a:rPr lang="en-IN" sz="3200" b="1" baseline="0" dirty="0">
                <a:solidFill>
                  <a:schemeClr val="tx1"/>
                </a:solidFill>
              </a:rPr>
              <a:t> </a:t>
            </a:r>
            <a:r>
              <a:rPr lang="en-IN" sz="3200" b="1" dirty="0">
                <a:solidFill>
                  <a:schemeClr val="accent2">
                    <a:lumMod val="75000"/>
                  </a:schemeClr>
                </a:solidFill>
              </a:rPr>
              <a:t>Analysis ( Categorial Variables)</a:t>
            </a:r>
            <a:endParaRPr lang="en-IN" sz="2000" b="1" dirty="0">
              <a:solidFill>
                <a:schemeClr val="accent2">
                  <a:lumMod val="75000"/>
                </a:schemeClr>
              </a:solidFill>
            </a:endParaRPr>
          </a:p>
        </p:txBody>
      </p:sp>
      <p:sp>
        <p:nvSpPr>
          <p:cNvPr id="2" name="TextBox 1">
            <a:extLst>
              <a:ext uri="{FF2B5EF4-FFF2-40B4-BE49-F238E27FC236}">
                <a16:creationId xmlns:a16="http://schemas.microsoft.com/office/drawing/2014/main" id="{620894B3-8B12-C119-FC37-7B02AFF455C8}"/>
              </a:ext>
            </a:extLst>
          </p:cNvPr>
          <p:cNvSpPr txBox="1"/>
          <p:nvPr/>
        </p:nvSpPr>
        <p:spPr>
          <a:xfrm>
            <a:off x="455770" y="925110"/>
            <a:ext cx="11280460" cy="4360168"/>
          </a:xfrm>
          <a:prstGeom prst="rect">
            <a:avLst/>
          </a:prstGeom>
          <a:noFill/>
        </p:spPr>
        <p:txBody>
          <a:bodyPr wrap="square" rtlCol="0">
            <a:spAutoFit/>
          </a:bodyPr>
          <a:lstStyle/>
          <a:p>
            <a:pPr algn="l">
              <a:spcBef>
                <a:spcPts val="50"/>
              </a:spcBef>
            </a:pPr>
            <a:endParaRPr lang="en-US" b="1" i="0" dirty="0">
              <a:effectLst/>
              <a:latin typeface="system-ui"/>
            </a:endParaRPr>
          </a:p>
          <a:p>
            <a:pPr algn="l">
              <a:spcBef>
                <a:spcPts val="50"/>
              </a:spcBef>
            </a:pPr>
            <a:r>
              <a:rPr lang="en-US" sz="2000" b="1" i="0" dirty="0">
                <a:effectLst/>
                <a:latin typeface="system-ui"/>
              </a:rPr>
              <a:t>Univariate Analysis Key Points and observations</a:t>
            </a:r>
          </a:p>
          <a:p>
            <a:pPr algn="l">
              <a:spcBef>
                <a:spcPts val="50"/>
              </a:spcBef>
            </a:pPr>
            <a:endParaRPr lang="en-US" b="1" i="0" dirty="0">
              <a:effectLst/>
              <a:latin typeface="system-ui"/>
            </a:endParaRPr>
          </a:p>
          <a:p>
            <a:pPr marL="742950" lvl="1" indent="-285750">
              <a:spcBef>
                <a:spcPts val="50"/>
              </a:spcBef>
              <a:buFont typeface="Wingdings" panose="05000000000000000000" pitchFamily="2" charset="2"/>
              <a:buChar char="Ø"/>
            </a:pPr>
            <a:r>
              <a:rPr lang="en-US" b="1" i="0" dirty="0">
                <a:effectLst/>
                <a:latin typeface="system-ui"/>
              </a:rPr>
              <a:t>Ordered Categorical Variables</a:t>
            </a:r>
          </a:p>
          <a:p>
            <a:pPr marL="1200150" lvl="2" indent="-540000">
              <a:spcBef>
                <a:spcPts val="600"/>
              </a:spcBef>
              <a:buFont typeface="Wingdings" panose="05000000000000000000" pitchFamily="2" charset="2"/>
              <a:buChar char="v"/>
            </a:pPr>
            <a:r>
              <a:rPr lang="en-US" sz="1600" b="1" i="0" dirty="0">
                <a:effectLst/>
                <a:latin typeface="system-ui"/>
              </a:rPr>
              <a:t>Grade B</a:t>
            </a:r>
            <a:r>
              <a:rPr lang="en-US" sz="1600" b="0" i="0" dirty="0">
                <a:effectLst/>
                <a:latin typeface="system-ui"/>
              </a:rPr>
              <a:t> exhibited the highest count of "Charged off" loan applicants, with 1,352 individuals, indicating that applicants with this credit grade struggled the most with repaying their loans.</a:t>
            </a:r>
          </a:p>
          <a:p>
            <a:pPr marL="1200150" lvl="2" indent="-540000">
              <a:spcBef>
                <a:spcPts val="600"/>
              </a:spcBef>
              <a:buFont typeface="Wingdings" panose="05000000000000000000" pitchFamily="2" charset="2"/>
              <a:buChar char="v"/>
            </a:pPr>
            <a:r>
              <a:rPr lang="en-US" sz="1600" b="0" i="0" dirty="0">
                <a:effectLst/>
                <a:latin typeface="system-ui"/>
              </a:rPr>
              <a:t>Loans with a term of </a:t>
            </a:r>
            <a:r>
              <a:rPr lang="en-US" sz="1600" b="1" i="0" dirty="0">
                <a:effectLst/>
                <a:latin typeface="system-ui"/>
              </a:rPr>
              <a:t>36 months</a:t>
            </a:r>
            <a:r>
              <a:rPr lang="en-US" sz="1600" b="0" i="0" dirty="0">
                <a:effectLst/>
                <a:latin typeface="system-ui"/>
              </a:rPr>
              <a:t> were the most common among those who defaulted, accounting for 3,006 applications. This suggests that a significant number of defaulters opted for shorter-term loans.</a:t>
            </a:r>
          </a:p>
          <a:p>
            <a:pPr marL="1200150" lvl="2" indent="-540000">
              <a:spcBef>
                <a:spcPts val="600"/>
              </a:spcBef>
              <a:buFont typeface="Wingdings" panose="05000000000000000000" pitchFamily="2" charset="2"/>
              <a:buChar char="v"/>
            </a:pPr>
            <a:r>
              <a:rPr lang="en-US" sz="1600" b="0" i="0" dirty="0">
                <a:effectLst/>
                <a:latin typeface="system-ui"/>
              </a:rPr>
              <a:t>A large number of loan defaulters, specifically 1,474 individuals, had been employed for over </a:t>
            </a:r>
            <a:r>
              <a:rPr lang="en-US" sz="1600" b="1" i="0" dirty="0">
                <a:effectLst/>
                <a:latin typeface="system-ui"/>
              </a:rPr>
              <a:t>10 years</a:t>
            </a:r>
            <a:r>
              <a:rPr lang="en-US" sz="1600" b="0" i="0" dirty="0">
                <a:effectLst/>
                <a:latin typeface="system-ui"/>
              </a:rPr>
              <a:t>. This highlights that a long employment history does not necessarily guarantee the successful repayment of loans.</a:t>
            </a:r>
          </a:p>
          <a:p>
            <a:pPr marL="1200150" lvl="2" indent="-540000">
              <a:spcBef>
                <a:spcPts val="600"/>
              </a:spcBef>
              <a:buFont typeface="Wingdings" panose="05000000000000000000" pitchFamily="2" charset="2"/>
              <a:buChar char="v"/>
            </a:pPr>
            <a:r>
              <a:rPr lang="en-US" sz="1600" b="0" i="0" dirty="0">
                <a:effectLst/>
                <a:latin typeface="system-ui"/>
              </a:rPr>
              <a:t>The </a:t>
            </a:r>
            <a:r>
              <a:rPr lang="en-US" sz="1600" b="1" i="0" dirty="0">
                <a:effectLst/>
                <a:latin typeface="system-ui"/>
              </a:rPr>
              <a:t>year 2011</a:t>
            </a:r>
            <a:r>
              <a:rPr lang="en-US" sz="1600" b="0" i="0" dirty="0">
                <a:effectLst/>
                <a:latin typeface="system-ui"/>
              </a:rPr>
              <a:t> saw the highest volume of "Charged off" loan applications, totaling 3,152, indicating a sharp increase in defaults during that period. This could be attributed to economic challenges or financial stress during that year.</a:t>
            </a:r>
          </a:p>
          <a:p>
            <a:pPr marL="1200150" lvl="2" indent="-540000">
              <a:spcBef>
                <a:spcPts val="600"/>
              </a:spcBef>
              <a:buFont typeface="Wingdings" panose="05000000000000000000" pitchFamily="2" charset="2"/>
              <a:buChar char="v"/>
            </a:pPr>
            <a:r>
              <a:rPr lang="en-US" sz="1600" b="0" i="0" dirty="0">
                <a:effectLst/>
                <a:latin typeface="system-ui"/>
              </a:rPr>
              <a:t>The majority of "Charged off" loans were originated in the </a:t>
            </a:r>
            <a:r>
              <a:rPr lang="en-US" sz="1600" b="1" i="0" dirty="0">
                <a:effectLst/>
                <a:latin typeface="system-ui"/>
              </a:rPr>
              <a:t>4th quarter</a:t>
            </a:r>
            <a:r>
              <a:rPr lang="en-US" sz="1600" b="0" i="0" dirty="0">
                <a:effectLst/>
                <a:latin typeface="system-ui"/>
              </a:rPr>
              <a:t>, with 2,284 applications, predominantly in December. This seasonal peak may be linked to heightened financial strain around the holidays, contributing to defaults.</a:t>
            </a:r>
          </a:p>
          <a:p>
            <a:pPr>
              <a:spcBef>
                <a:spcPts val="50"/>
              </a:spcBef>
            </a:pPr>
            <a:endParaRPr lang="en-IN" sz="1500" dirty="0"/>
          </a:p>
        </p:txBody>
      </p:sp>
    </p:spTree>
    <p:extLst>
      <p:ext uri="{BB962C8B-B14F-4D97-AF65-F5344CB8AC3E}">
        <p14:creationId xmlns:p14="http://schemas.microsoft.com/office/powerpoint/2010/main" val="16772161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A4F2B-6BCF-AB4D-E8CB-E8F1D6EF0982}"/>
            </a:ext>
          </a:extLst>
        </p:cNvPr>
        <p:cNvGrpSpPr/>
        <p:nvPr/>
      </p:nvGrpSpPr>
      <p:grpSpPr>
        <a:xfrm>
          <a:off x="0" y="0"/>
          <a:ext cx="0" cy="0"/>
          <a:chOff x="0" y="0"/>
          <a:chExt cx="0" cy="0"/>
        </a:xfrm>
      </p:grpSpPr>
      <p:sp>
        <p:nvSpPr>
          <p:cNvPr id="8" name="Rectangle 4">
            <a:extLst>
              <a:ext uri="{FF2B5EF4-FFF2-40B4-BE49-F238E27FC236}">
                <a16:creationId xmlns:a16="http://schemas.microsoft.com/office/drawing/2014/main" id="{4E846824-267B-4D5D-4D12-B394299EA906}"/>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TextBox 6">
            <a:extLst>
              <a:ext uri="{FF2B5EF4-FFF2-40B4-BE49-F238E27FC236}">
                <a16:creationId xmlns:a16="http://schemas.microsoft.com/office/drawing/2014/main" id="{F78F6110-9EBB-7EFE-B3E9-1CF8CB8E5225}"/>
              </a:ext>
            </a:extLst>
          </p:cNvPr>
          <p:cNvSpPr txBox="1"/>
          <p:nvPr/>
        </p:nvSpPr>
        <p:spPr>
          <a:xfrm>
            <a:off x="856820" y="473075"/>
            <a:ext cx="7765153" cy="584775"/>
          </a:xfrm>
          <a:prstGeom prst="rect">
            <a:avLst/>
          </a:prstGeom>
          <a:noFill/>
        </p:spPr>
        <p:txBody>
          <a:bodyPr wrap="square" rtlCol="0">
            <a:spAutoFit/>
          </a:bodyPr>
          <a:lstStyle/>
          <a:p>
            <a:pPr lvl="0"/>
            <a:r>
              <a:rPr lang="en-IN" sz="3200" b="1" dirty="0">
                <a:solidFill>
                  <a:schemeClr val="accent2">
                    <a:lumMod val="75000"/>
                  </a:schemeClr>
                </a:solidFill>
              </a:rPr>
              <a:t>Univariate</a:t>
            </a:r>
            <a:r>
              <a:rPr lang="en-IN" sz="3200" b="1" baseline="0" dirty="0">
                <a:solidFill>
                  <a:schemeClr val="tx1"/>
                </a:solidFill>
              </a:rPr>
              <a:t> </a:t>
            </a:r>
            <a:r>
              <a:rPr lang="en-IN" sz="3200" b="1" dirty="0">
                <a:solidFill>
                  <a:schemeClr val="accent2">
                    <a:lumMod val="75000"/>
                  </a:schemeClr>
                </a:solidFill>
              </a:rPr>
              <a:t>Analysis ( Categorial Variables)</a:t>
            </a:r>
            <a:endParaRPr lang="en-IN" sz="2000" b="1" dirty="0">
              <a:solidFill>
                <a:schemeClr val="accent2">
                  <a:lumMod val="75000"/>
                </a:schemeClr>
              </a:solidFill>
            </a:endParaRPr>
          </a:p>
        </p:txBody>
      </p:sp>
      <p:sp>
        <p:nvSpPr>
          <p:cNvPr id="2" name="TextBox 1">
            <a:extLst>
              <a:ext uri="{FF2B5EF4-FFF2-40B4-BE49-F238E27FC236}">
                <a16:creationId xmlns:a16="http://schemas.microsoft.com/office/drawing/2014/main" id="{771DFB54-4DAB-1145-8412-67F1F08EF514}"/>
              </a:ext>
            </a:extLst>
          </p:cNvPr>
          <p:cNvSpPr txBox="1"/>
          <p:nvPr/>
        </p:nvSpPr>
        <p:spPr>
          <a:xfrm>
            <a:off x="455770" y="925110"/>
            <a:ext cx="11280460" cy="4362733"/>
          </a:xfrm>
          <a:prstGeom prst="rect">
            <a:avLst/>
          </a:prstGeom>
          <a:noFill/>
        </p:spPr>
        <p:txBody>
          <a:bodyPr wrap="square" rtlCol="0">
            <a:spAutoFit/>
          </a:bodyPr>
          <a:lstStyle/>
          <a:p>
            <a:pPr lvl="1">
              <a:spcBef>
                <a:spcPts val="50"/>
              </a:spcBef>
            </a:pPr>
            <a:endParaRPr lang="en-US" sz="1500" b="1" i="0" dirty="0">
              <a:effectLst/>
              <a:latin typeface="system-ui"/>
            </a:endParaRPr>
          </a:p>
          <a:p>
            <a:pPr lvl="1">
              <a:spcBef>
                <a:spcPts val="50"/>
              </a:spcBef>
            </a:pPr>
            <a:endParaRPr lang="en-US" sz="1500" b="1" dirty="0">
              <a:latin typeface="system-ui"/>
            </a:endParaRPr>
          </a:p>
          <a:p>
            <a:pPr marL="742950" lvl="1" indent="-285750">
              <a:spcBef>
                <a:spcPts val="50"/>
              </a:spcBef>
              <a:buFont typeface="Wingdings" panose="05000000000000000000" pitchFamily="2" charset="2"/>
              <a:buChar char="Ø"/>
            </a:pPr>
            <a:r>
              <a:rPr lang="en-US" b="1" i="0" dirty="0">
                <a:effectLst/>
                <a:latin typeface="system-ui"/>
              </a:rPr>
              <a:t>Unordered Categorical Variables</a:t>
            </a:r>
          </a:p>
          <a:p>
            <a:pPr marL="1200150" lvl="2" indent="-540000">
              <a:spcBef>
                <a:spcPts val="600"/>
              </a:spcBef>
              <a:buFont typeface="Wingdings" panose="05000000000000000000" pitchFamily="2" charset="2"/>
              <a:buChar char="v"/>
            </a:pPr>
            <a:r>
              <a:rPr lang="en-US" sz="1600" b="1" dirty="0">
                <a:latin typeface="system-ui"/>
              </a:rPr>
              <a:t>California</a:t>
            </a:r>
            <a:r>
              <a:rPr lang="en-US" sz="1600" dirty="0">
                <a:latin typeface="system-ui"/>
              </a:rPr>
              <a:t> led with the most "Charged off" loan applicants, with 1,055 defaulters. This suggests the need for the lending company to impose more rigorous eligibility checks or credit assessments in this state due to the higher default rate.</a:t>
            </a:r>
          </a:p>
          <a:p>
            <a:pPr marL="1200150" lvl="2" indent="-540000">
              <a:spcBef>
                <a:spcPts val="600"/>
              </a:spcBef>
              <a:buFont typeface="Wingdings" panose="05000000000000000000" pitchFamily="2" charset="2"/>
              <a:buChar char="v"/>
            </a:pPr>
            <a:r>
              <a:rPr lang="en-US" sz="1600" b="1" dirty="0">
                <a:latin typeface="system-ui"/>
              </a:rPr>
              <a:t>Debt consolidation </a:t>
            </a:r>
            <a:r>
              <a:rPr lang="en-US" sz="1600" dirty="0">
                <a:latin typeface="system-ui"/>
              </a:rPr>
              <a:t>was the leading purpose for loans among "Charged off" applicants, with 2,633 choosing this option. The lending company should exercise caution when approving loans for debt consolidation, as it was the most common reason for defaults.</a:t>
            </a:r>
          </a:p>
          <a:p>
            <a:pPr marL="1200150" lvl="2" indent="-540000">
              <a:spcBef>
                <a:spcPts val="600"/>
              </a:spcBef>
              <a:buFont typeface="Wingdings" panose="05000000000000000000" pitchFamily="2" charset="2"/>
              <a:buChar char="v"/>
            </a:pPr>
            <a:r>
              <a:rPr lang="en-US" sz="1600" dirty="0">
                <a:latin typeface="system-ui"/>
              </a:rPr>
              <a:t>The largest group of loan defaulters, comprising </a:t>
            </a:r>
            <a:r>
              <a:rPr lang="en-US" sz="1600" b="1" dirty="0">
                <a:latin typeface="system-ui"/>
              </a:rPr>
              <a:t>2,715</a:t>
            </a:r>
            <a:r>
              <a:rPr lang="en-US" sz="1600" dirty="0">
                <a:latin typeface="system-ui"/>
              </a:rPr>
              <a:t> individuals, resided in </a:t>
            </a:r>
            <a:r>
              <a:rPr lang="en-US" sz="1600" b="1" dirty="0">
                <a:latin typeface="system-ui"/>
              </a:rPr>
              <a:t>rented homes</a:t>
            </a:r>
            <a:r>
              <a:rPr lang="en-US" sz="1600" dirty="0">
                <a:latin typeface="system-ui"/>
              </a:rPr>
              <a:t>. The lending company should consider the financial stability of applicants in this group, as renters may be more vulnerable to economic downturns.</a:t>
            </a:r>
          </a:p>
          <a:p>
            <a:pPr marL="1200150" lvl="2" indent="-540000">
              <a:spcBef>
                <a:spcPts val="600"/>
              </a:spcBef>
              <a:buFont typeface="Wingdings" panose="05000000000000000000" pitchFamily="2" charset="2"/>
              <a:buChar char="v"/>
            </a:pPr>
            <a:r>
              <a:rPr lang="en-US" sz="1600" dirty="0">
                <a:latin typeface="system-ui"/>
              </a:rPr>
              <a:t>A significant portion, </a:t>
            </a:r>
            <a:r>
              <a:rPr lang="en-US" sz="1600" b="1" dirty="0">
                <a:latin typeface="system-ui"/>
              </a:rPr>
              <a:t>5,317</a:t>
            </a:r>
            <a:r>
              <a:rPr lang="en-US" sz="1600" dirty="0">
                <a:latin typeface="system-ui"/>
              </a:rPr>
              <a:t> individuals, were loan defaulters who were unable to repay their loans. The lending company needs to enhance its risk assessment procedures, including stricter credit evaluations and lower loan-to-value ratios, for individuals with a history of loan defaults. Offering financial literacy programs and support services could help improve repayment success.</a:t>
            </a:r>
          </a:p>
          <a:p>
            <a:pPr>
              <a:spcBef>
                <a:spcPts val="50"/>
              </a:spcBef>
            </a:pPr>
            <a:endParaRPr lang="en-IN" sz="1500" dirty="0"/>
          </a:p>
        </p:txBody>
      </p:sp>
    </p:spTree>
    <p:extLst>
      <p:ext uri="{BB962C8B-B14F-4D97-AF65-F5344CB8AC3E}">
        <p14:creationId xmlns:p14="http://schemas.microsoft.com/office/powerpoint/2010/main" val="42929432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0BEFC6-3D0B-6E7F-04CF-8E061EE2BDDE}"/>
            </a:ext>
          </a:extLst>
        </p:cNvPr>
        <p:cNvGrpSpPr/>
        <p:nvPr/>
      </p:nvGrpSpPr>
      <p:grpSpPr>
        <a:xfrm>
          <a:off x="0" y="0"/>
          <a:ext cx="0" cy="0"/>
          <a:chOff x="0" y="0"/>
          <a:chExt cx="0" cy="0"/>
        </a:xfrm>
      </p:grpSpPr>
      <p:sp>
        <p:nvSpPr>
          <p:cNvPr id="8" name="Rectangle 4">
            <a:extLst>
              <a:ext uri="{FF2B5EF4-FFF2-40B4-BE49-F238E27FC236}">
                <a16:creationId xmlns:a16="http://schemas.microsoft.com/office/drawing/2014/main" id="{5FD5946D-F251-9C3A-8805-292A3A01ABD3}"/>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TextBox 6">
            <a:extLst>
              <a:ext uri="{FF2B5EF4-FFF2-40B4-BE49-F238E27FC236}">
                <a16:creationId xmlns:a16="http://schemas.microsoft.com/office/drawing/2014/main" id="{199F9843-B6D6-1488-EEC3-E865C6DB8B4F}"/>
              </a:ext>
            </a:extLst>
          </p:cNvPr>
          <p:cNvSpPr txBox="1"/>
          <p:nvPr/>
        </p:nvSpPr>
        <p:spPr>
          <a:xfrm>
            <a:off x="856820" y="473075"/>
            <a:ext cx="7765153" cy="584775"/>
          </a:xfrm>
          <a:prstGeom prst="rect">
            <a:avLst/>
          </a:prstGeom>
          <a:noFill/>
        </p:spPr>
        <p:txBody>
          <a:bodyPr wrap="square" rtlCol="0">
            <a:spAutoFit/>
          </a:bodyPr>
          <a:lstStyle/>
          <a:p>
            <a:pPr lvl="0"/>
            <a:r>
              <a:rPr lang="en-IN" sz="3200" b="1" dirty="0">
                <a:solidFill>
                  <a:schemeClr val="accent2">
                    <a:lumMod val="75000"/>
                  </a:schemeClr>
                </a:solidFill>
              </a:rPr>
              <a:t>Univariate Analysis (Quantitative Variables)</a:t>
            </a:r>
          </a:p>
        </p:txBody>
      </p:sp>
      <p:pic>
        <p:nvPicPr>
          <p:cNvPr id="4" name="Picture 3">
            <a:extLst>
              <a:ext uri="{FF2B5EF4-FFF2-40B4-BE49-F238E27FC236}">
                <a16:creationId xmlns:a16="http://schemas.microsoft.com/office/drawing/2014/main" id="{E040A24D-E4D1-EDE7-3859-9F03443B34B8}"/>
              </a:ext>
            </a:extLst>
          </p:cNvPr>
          <p:cNvPicPr>
            <a:picLocks noChangeAspect="1"/>
          </p:cNvPicPr>
          <p:nvPr/>
        </p:nvPicPr>
        <p:blipFill>
          <a:blip r:embed="rId2"/>
          <a:stretch>
            <a:fillRect/>
          </a:stretch>
        </p:blipFill>
        <p:spPr>
          <a:xfrm>
            <a:off x="856820" y="964096"/>
            <a:ext cx="3337853" cy="5234953"/>
          </a:xfrm>
          <a:prstGeom prst="rect">
            <a:avLst/>
          </a:prstGeom>
        </p:spPr>
      </p:pic>
      <p:pic>
        <p:nvPicPr>
          <p:cNvPr id="6" name="Picture 5">
            <a:extLst>
              <a:ext uri="{FF2B5EF4-FFF2-40B4-BE49-F238E27FC236}">
                <a16:creationId xmlns:a16="http://schemas.microsoft.com/office/drawing/2014/main" id="{D4CF2856-1DAB-C248-2E6A-CADACF80C159}"/>
              </a:ext>
            </a:extLst>
          </p:cNvPr>
          <p:cNvPicPr>
            <a:picLocks noChangeAspect="1"/>
          </p:cNvPicPr>
          <p:nvPr/>
        </p:nvPicPr>
        <p:blipFill>
          <a:blip r:embed="rId3"/>
          <a:stretch>
            <a:fillRect/>
          </a:stretch>
        </p:blipFill>
        <p:spPr>
          <a:xfrm>
            <a:off x="4194673" y="964095"/>
            <a:ext cx="3150344" cy="5237767"/>
          </a:xfrm>
          <a:prstGeom prst="rect">
            <a:avLst/>
          </a:prstGeom>
        </p:spPr>
      </p:pic>
      <p:pic>
        <p:nvPicPr>
          <p:cNvPr id="10" name="Picture 9">
            <a:extLst>
              <a:ext uri="{FF2B5EF4-FFF2-40B4-BE49-F238E27FC236}">
                <a16:creationId xmlns:a16="http://schemas.microsoft.com/office/drawing/2014/main" id="{97D8C611-C3FF-DDF0-17AD-BE920E3C096C}"/>
              </a:ext>
            </a:extLst>
          </p:cNvPr>
          <p:cNvPicPr>
            <a:picLocks noChangeAspect="1"/>
          </p:cNvPicPr>
          <p:nvPr/>
        </p:nvPicPr>
        <p:blipFill>
          <a:blip r:embed="rId4"/>
          <a:stretch>
            <a:fillRect/>
          </a:stretch>
        </p:blipFill>
        <p:spPr>
          <a:xfrm>
            <a:off x="7532526" y="1025064"/>
            <a:ext cx="3395911" cy="5113016"/>
          </a:xfrm>
          <a:prstGeom prst="rect">
            <a:avLst/>
          </a:prstGeom>
        </p:spPr>
      </p:pic>
      <p:sp>
        <p:nvSpPr>
          <p:cNvPr id="12" name="TextBox 11">
            <a:extLst>
              <a:ext uri="{FF2B5EF4-FFF2-40B4-BE49-F238E27FC236}">
                <a16:creationId xmlns:a16="http://schemas.microsoft.com/office/drawing/2014/main" id="{4BEE3D86-8AF9-F13F-D0BB-CB272C6C0ABE}"/>
              </a:ext>
            </a:extLst>
          </p:cNvPr>
          <p:cNvSpPr txBox="1"/>
          <p:nvPr/>
        </p:nvSpPr>
        <p:spPr>
          <a:xfrm>
            <a:off x="3044687" y="6400800"/>
            <a:ext cx="6102626" cy="369332"/>
          </a:xfrm>
          <a:prstGeom prst="rect">
            <a:avLst/>
          </a:prstGeom>
          <a:noFill/>
        </p:spPr>
        <p:txBody>
          <a:bodyPr wrap="square">
            <a:spAutoFit/>
          </a:bodyPr>
          <a:lstStyle/>
          <a:p>
            <a:r>
              <a:rPr lang="en-IN" sz="1800" b="1" dirty="0">
                <a:solidFill>
                  <a:schemeClr val="accent2">
                    <a:lumMod val="75000"/>
                  </a:schemeClr>
                </a:solidFill>
              </a:rPr>
              <a:t>Columns : </a:t>
            </a:r>
            <a:r>
              <a:rPr lang="en-IN" sz="1800" b="1" dirty="0" err="1">
                <a:solidFill>
                  <a:schemeClr val="accent2">
                    <a:lumMod val="75000"/>
                  </a:schemeClr>
                </a:solidFill>
              </a:rPr>
              <a:t>annual_inc</a:t>
            </a:r>
            <a:r>
              <a:rPr lang="en-IN" sz="1800" b="1" dirty="0">
                <a:solidFill>
                  <a:schemeClr val="accent2">
                    <a:lumMod val="75000"/>
                  </a:schemeClr>
                </a:solidFill>
              </a:rPr>
              <a:t>, </a:t>
            </a:r>
            <a:r>
              <a:rPr lang="en-IN" sz="1800" b="1" dirty="0" err="1">
                <a:solidFill>
                  <a:schemeClr val="accent2">
                    <a:lumMod val="75000"/>
                  </a:schemeClr>
                </a:solidFill>
              </a:rPr>
              <a:t>int_rate_bucket</a:t>
            </a:r>
            <a:r>
              <a:rPr lang="en-IN" sz="1800" b="1" dirty="0">
                <a:solidFill>
                  <a:schemeClr val="accent2">
                    <a:lumMod val="75000"/>
                  </a:schemeClr>
                </a:solidFill>
              </a:rPr>
              <a:t>, </a:t>
            </a:r>
            <a:r>
              <a:rPr lang="en-IN" sz="1800" b="1" dirty="0" err="1">
                <a:solidFill>
                  <a:schemeClr val="accent2">
                    <a:lumMod val="75000"/>
                  </a:schemeClr>
                </a:solidFill>
              </a:rPr>
              <a:t>loan_amnt_bucket</a:t>
            </a:r>
            <a:endParaRPr lang="en-IN" dirty="0"/>
          </a:p>
        </p:txBody>
      </p:sp>
    </p:spTree>
    <p:extLst>
      <p:ext uri="{BB962C8B-B14F-4D97-AF65-F5344CB8AC3E}">
        <p14:creationId xmlns:p14="http://schemas.microsoft.com/office/powerpoint/2010/main" val="315465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22C80-F506-ED54-1598-B03986A5C1C3}"/>
              </a:ext>
            </a:extLst>
          </p:cNvPr>
          <p:cNvSpPr>
            <a:spLocks noGrp="1"/>
          </p:cNvSpPr>
          <p:nvPr>
            <p:ph type="title"/>
          </p:nvPr>
        </p:nvSpPr>
        <p:spPr/>
        <p:txBody>
          <a:bodyPr>
            <a:normAutofit/>
          </a:bodyPr>
          <a:lstStyle/>
          <a:p>
            <a:r>
              <a:rPr lang="en-IN" sz="6600" dirty="0">
                <a:solidFill>
                  <a:schemeClr val="accent2">
                    <a:lumMod val="75000"/>
                  </a:schemeClr>
                </a:solidFill>
                <a:latin typeface="Tenorite" panose="020F0502020204030204" pitchFamily="2" charset="0"/>
              </a:rPr>
              <a:t>Index</a:t>
            </a:r>
          </a:p>
        </p:txBody>
      </p:sp>
      <p:graphicFrame>
        <p:nvGraphicFramePr>
          <p:cNvPr id="4" name="Content Placeholder 3">
            <a:extLst>
              <a:ext uri="{FF2B5EF4-FFF2-40B4-BE49-F238E27FC236}">
                <a16:creationId xmlns:a16="http://schemas.microsoft.com/office/drawing/2014/main" id="{1139AFC1-9406-7A7F-741A-DCF2662151C0}"/>
              </a:ext>
            </a:extLst>
          </p:cNvPr>
          <p:cNvGraphicFramePr>
            <a:graphicFrameLocks noGrp="1"/>
          </p:cNvGraphicFramePr>
          <p:nvPr>
            <p:ph idx="1"/>
            <p:extLst>
              <p:ext uri="{D42A27DB-BD31-4B8C-83A1-F6EECF244321}">
                <p14:modId xmlns:p14="http://schemas.microsoft.com/office/powerpoint/2010/main" val="3842089473"/>
              </p:ext>
            </p:extLst>
          </p:nvPr>
        </p:nvGraphicFramePr>
        <p:xfrm>
          <a:off x="1003170" y="2556932"/>
          <a:ext cx="9893427" cy="35139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571205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3E0B26-AE12-D268-533E-6DA22CB157C8}"/>
            </a:ext>
          </a:extLst>
        </p:cNvPr>
        <p:cNvGrpSpPr/>
        <p:nvPr/>
      </p:nvGrpSpPr>
      <p:grpSpPr>
        <a:xfrm>
          <a:off x="0" y="0"/>
          <a:ext cx="0" cy="0"/>
          <a:chOff x="0" y="0"/>
          <a:chExt cx="0" cy="0"/>
        </a:xfrm>
      </p:grpSpPr>
      <p:sp>
        <p:nvSpPr>
          <p:cNvPr id="8" name="Rectangle 4">
            <a:extLst>
              <a:ext uri="{FF2B5EF4-FFF2-40B4-BE49-F238E27FC236}">
                <a16:creationId xmlns:a16="http://schemas.microsoft.com/office/drawing/2014/main" id="{805C5DF9-884A-786A-CF71-08C8EA660B9A}"/>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TextBox 6">
            <a:extLst>
              <a:ext uri="{FF2B5EF4-FFF2-40B4-BE49-F238E27FC236}">
                <a16:creationId xmlns:a16="http://schemas.microsoft.com/office/drawing/2014/main" id="{2CDCCA1A-7578-3998-0453-8D6F179C7A02}"/>
              </a:ext>
            </a:extLst>
          </p:cNvPr>
          <p:cNvSpPr txBox="1"/>
          <p:nvPr/>
        </p:nvSpPr>
        <p:spPr>
          <a:xfrm>
            <a:off x="856820" y="473075"/>
            <a:ext cx="7765153" cy="584775"/>
          </a:xfrm>
          <a:prstGeom prst="rect">
            <a:avLst/>
          </a:prstGeom>
          <a:noFill/>
        </p:spPr>
        <p:txBody>
          <a:bodyPr wrap="square" rtlCol="0">
            <a:spAutoFit/>
          </a:bodyPr>
          <a:lstStyle/>
          <a:p>
            <a:pPr lvl="0"/>
            <a:r>
              <a:rPr lang="en-IN" sz="3200" b="1" dirty="0">
                <a:solidFill>
                  <a:schemeClr val="accent2">
                    <a:lumMod val="75000"/>
                  </a:schemeClr>
                </a:solidFill>
              </a:rPr>
              <a:t>Univariate Analysis (Quantitative Variables)</a:t>
            </a:r>
          </a:p>
        </p:txBody>
      </p:sp>
      <p:sp>
        <p:nvSpPr>
          <p:cNvPr id="12" name="TextBox 11">
            <a:extLst>
              <a:ext uri="{FF2B5EF4-FFF2-40B4-BE49-F238E27FC236}">
                <a16:creationId xmlns:a16="http://schemas.microsoft.com/office/drawing/2014/main" id="{83EAE473-0261-5513-D570-CC12352C2331}"/>
              </a:ext>
            </a:extLst>
          </p:cNvPr>
          <p:cNvSpPr txBox="1"/>
          <p:nvPr/>
        </p:nvSpPr>
        <p:spPr>
          <a:xfrm>
            <a:off x="3765682" y="6447939"/>
            <a:ext cx="7093996" cy="369332"/>
          </a:xfrm>
          <a:prstGeom prst="rect">
            <a:avLst/>
          </a:prstGeom>
          <a:noFill/>
        </p:spPr>
        <p:txBody>
          <a:bodyPr wrap="square">
            <a:spAutoFit/>
          </a:bodyPr>
          <a:lstStyle/>
          <a:p>
            <a:r>
              <a:rPr lang="en-IN" sz="1800" b="1" dirty="0">
                <a:solidFill>
                  <a:schemeClr val="accent2">
                    <a:lumMod val="75000"/>
                  </a:schemeClr>
                </a:solidFill>
              </a:rPr>
              <a:t>Columns : </a:t>
            </a:r>
            <a:r>
              <a:rPr lang="en-IN" sz="1800" b="1" dirty="0" err="1">
                <a:solidFill>
                  <a:schemeClr val="accent2">
                    <a:lumMod val="75000"/>
                  </a:schemeClr>
                </a:solidFill>
              </a:rPr>
              <a:t>funded_amnt_bucket</a:t>
            </a:r>
            <a:r>
              <a:rPr lang="en-IN" sz="1800" b="1" dirty="0">
                <a:solidFill>
                  <a:schemeClr val="accent2">
                    <a:lumMod val="75000"/>
                  </a:schemeClr>
                </a:solidFill>
              </a:rPr>
              <a:t>, </a:t>
            </a:r>
            <a:r>
              <a:rPr lang="en-IN" sz="1800" b="1" dirty="0" err="1">
                <a:solidFill>
                  <a:schemeClr val="accent2">
                    <a:lumMod val="75000"/>
                  </a:schemeClr>
                </a:solidFill>
              </a:rPr>
              <a:t>dti_bucket</a:t>
            </a:r>
            <a:r>
              <a:rPr lang="en-IN" sz="1800" b="1" dirty="0">
                <a:solidFill>
                  <a:schemeClr val="accent2">
                    <a:lumMod val="75000"/>
                  </a:schemeClr>
                </a:solidFill>
              </a:rPr>
              <a:t> , </a:t>
            </a:r>
            <a:r>
              <a:rPr lang="en-IN" sz="1800" b="1" dirty="0" err="1">
                <a:solidFill>
                  <a:schemeClr val="accent2">
                    <a:lumMod val="75000"/>
                  </a:schemeClr>
                </a:solidFill>
              </a:rPr>
              <a:t>installments</a:t>
            </a:r>
            <a:endParaRPr lang="en-IN" dirty="0"/>
          </a:p>
        </p:txBody>
      </p:sp>
      <p:pic>
        <p:nvPicPr>
          <p:cNvPr id="3" name="Picture 2">
            <a:extLst>
              <a:ext uri="{FF2B5EF4-FFF2-40B4-BE49-F238E27FC236}">
                <a16:creationId xmlns:a16="http://schemas.microsoft.com/office/drawing/2014/main" id="{0C506109-9B08-0B90-914A-E10521BBB328}"/>
              </a:ext>
            </a:extLst>
          </p:cNvPr>
          <p:cNvPicPr>
            <a:picLocks noChangeAspect="1"/>
          </p:cNvPicPr>
          <p:nvPr/>
        </p:nvPicPr>
        <p:blipFill>
          <a:blip r:embed="rId2"/>
          <a:stretch>
            <a:fillRect/>
          </a:stretch>
        </p:blipFill>
        <p:spPr>
          <a:xfrm>
            <a:off x="522315" y="967092"/>
            <a:ext cx="3039645" cy="5112710"/>
          </a:xfrm>
          <a:prstGeom prst="rect">
            <a:avLst/>
          </a:prstGeom>
        </p:spPr>
      </p:pic>
      <p:pic>
        <p:nvPicPr>
          <p:cNvPr id="9" name="Picture 8">
            <a:extLst>
              <a:ext uri="{FF2B5EF4-FFF2-40B4-BE49-F238E27FC236}">
                <a16:creationId xmlns:a16="http://schemas.microsoft.com/office/drawing/2014/main" id="{9E5F7D15-AE18-5CB1-F83F-4513425DD632}"/>
              </a:ext>
            </a:extLst>
          </p:cNvPr>
          <p:cNvPicPr>
            <a:picLocks noChangeAspect="1"/>
          </p:cNvPicPr>
          <p:nvPr/>
        </p:nvPicPr>
        <p:blipFill>
          <a:blip r:embed="rId3"/>
          <a:stretch>
            <a:fillRect/>
          </a:stretch>
        </p:blipFill>
        <p:spPr>
          <a:xfrm>
            <a:off x="3659884" y="967092"/>
            <a:ext cx="3039645" cy="5241440"/>
          </a:xfrm>
          <a:prstGeom prst="rect">
            <a:avLst/>
          </a:prstGeom>
        </p:spPr>
      </p:pic>
      <p:pic>
        <p:nvPicPr>
          <p:cNvPr id="13" name="Picture 12">
            <a:extLst>
              <a:ext uri="{FF2B5EF4-FFF2-40B4-BE49-F238E27FC236}">
                <a16:creationId xmlns:a16="http://schemas.microsoft.com/office/drawing/2014/main" id="{EFE47BF1-E73E-8D43-E6D8-12374BD8FEC1}"/>
              </a:ext>
            </a:extLst>
          </p:cNvPr>
          <p:cNvPicPr>
            <a:picLocks noChangeAspect="1"/>
          </p:cNvPicPr>
          <p:nvPr/>
        </p:nvPicPr>
        <p:blipFill>
          <a:blip r:embed="rId4"/>
          <a:stretch>
            <a:fillRect/>
          </a:stretch>
        </p:blipFill>
        <p:spPr>
          <a:xfrm>
            <a:off x="6699529" y="1741307"/>
            <a:ext cx="4946368" cy="3619078"/>
          </a:xfrm>
          <a:prstGeom prst="rect">
            <a:avLst/>
          </a:prstGeom>
        </p:spPr>
      </p:pic>
    </p:spTree>
    <p:extLst>
      <p:ext uri="{BB962C8B-B14F-4D97-AF65-F5344CB8AC3E}">
        <p14:creationId xmlns:p14="http://schemas.microsoft.com/office/powerpoint/2010/main" val="32198075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F17BC8-557D-DD97-2FC9-2C22C138102F}"/>
            </a:ext>
          </a:extLst>
        </p:cNvPr>
        <p:cNvGrpSpPr/>
        <p:nvPr/>
      </p:nvGrpSpPr>
      <p:grpSpPr>
        <a:xfrm>
          <a:off x="0" y="0"/>
          <a:ext cx="0" cy="0"/>
          <a:chOff x="0" y="0"/>
          <a:chExt cx="0" cy="0"/>
        </a:xfrm>
      </p:grpSpPr>
      <p:sp>
        <p:nvSpPr>
          <p:cNvPr id="8" name="Rectangle 4">
            <a:extLst>
              <a:ext uri="{FF2B5EF4-FFF2-40B4-BE49-F238E27FC236}">
                <a16:creationId xmlns:a16="http://schemas.microsoft.com/office/drawing/2014/main" id="{87844376-322D-9141-2337-31C6D46B9930}"/>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TextBox 6">
            <a:extLst>
              <a:ext uri="{FF2B5EF4-FFF2-40B4-BE49-F238E27FC236}">
                <a16:creationId xmlns:a16="http://schemas.microsoft.com/office/drawing/2014/main" id="{BAA3F8F5-84BA-3D8E-2FBC-30B22360A147}"/>
              </a:ext>
            </a:extLst>
          </p:cNvPr>
          <p:cNvSpPr txBox="1"/>
          <p:nvPr/>
        </p:nvSpPr>
        <p:spPr>
          <a:xfrm>
            <a:off x="856820" y="473075"/>
            <a:ext cx="9606933" cy="584775"/>
          </a:xfrm>
          <a:prstGeom prst="rect">
            <a:avLst/>
          </a:prstGeom>
          <a:noFill/>
        </p:spPr>
        <p:txBody>
          <a:bodyPr wrap="square" rtlCol="0">
            <a:spAutoFit/>
          </a:bodyPr>
          <a:lstStyle/>
          <a:p>
            <a:pPr lvl="0"/>
            <a:r>
              <a:rPr lang="en-IN" sz="3200" b="1" dirty="0">
                <a:solidFill>
                  <a:schemeClr val="accent2">
                    <a:lumMod val="75000"/>
                  </a:schemeClr>
                </a:solidFill>
              </a:rPr>
              <a:t>Univariate</a:t>
            </a:r>
            <a:r>
              <a:rPr lang="en-IN" sz="3200" b="1" baseline="0" dirty="0">
                <a:solidFill>
                  <a:schemeClr val="tx1"/>
                </a:solidFill>
              </a:rPr>
              <a:t> </a:t>
            </a:r>
            <a:r>
              <a:rPr lang="en-IN" sz="3200" b="1" dirty="0">
                <a:solidFill>
                  <a:schemeClr val="accent2">
                    <a:lumMod val="75000"/>
                  </a:schemeClr>
                </a:solidFill>
              </a:rPr>
              <a:t>Analysis ( Quantitative Variables)</a:t>
            </a:r>
            <a:endParaRPr lang="en-IN" sz="2000" b="1" dirty="0">
              <a:solidFill>
                <a:schemeClr val="accent2">
                  <a:lumMod val="75000"/>
                </a:schemeClr>
              </a:solidFill>
            </a:endParaRPr>
          </a:p>
        </p:txBody>
      </p:sp>
      <p:sp>
        <p:nvSpPr>
          <p:cNvPr id="2" name="TextBox 1">
            <a:extLst>
              <a:ext uri="{FF2B5EF4-FFF2-40B4-BE49-F238E27FC236}">
                <a16:creationId xmlns:a16="http://schemas.microsoft.com/office/drawing/2014/main" id="{937653F8-CC58-382A-E2E9-27586A2A0156}"/>
              </a:ext>
            </a:extLst>
          </p:cNvPr>
          <p:cNvSpPr txBox="1"/>
          <p:nvPr/>
        </p:nvSpPr>
        <p:spPr>
          <a:xfrm>
            <a:off x="455770" y="925110"/>
            <a:ext cx="11280460" cy="5321970"/>
          </a:xfrm>
          <a:prstGeom prst="rect">
            <a:avLst/>
          </a:prstGeom>
          <a:noFill/>
        </p:spPr>
        <p:txBody>
          <a:bodyPr wrap="square" rtlCol="0">
            <a:spAutoFit/>
          </a:bodyPr>
          <a:lstStyle/>
          <a:p>
            <a:pPr lvl="1">
              <a:spcBef>
                <a:spcPts val="50"/>
              </a:spcBef>
            </a:pPr>
            <a:endParaRPr lang="en-US" sz="1500" b="1" i="0" dirty="0">
              <a:effectLst/>
              <a:latin typeface="system-ui"/>
            </a:endParaRPr>
          </a:p>
          <a:p>
            <a:pPr lvl="1">
              <a:spcBef>
                <a:spcPts val="50"/>
              </a:spcBef>
            </a:pPr>
            <a:endParaRPr lang="en-US" sz="1500" b="1" dirty="0">
              <a:latin typeface="system-ui"/>
            </a:endParaRPr>
          </a:p>
          <a:p>
            <a:pPr marL="742950" lvl="1" indent="-285750">
              <a:spcBef>
                <a:spcPts val="50"/>
              </a:spcBef>
              <a:buFont typeface="Wingdings" panose="05000000000000000000" pitchFamily="2" charset="2"/>
              <a:buChar char="Ø"/>
            </a:pPr>
            <a:r>
              <a:rPr lang="en-US" b="1" i="0" dirty="0">
                <a:effectLst/>
                <a:latin typeface="system-ui"/>
              </a:rPr>
              <a:t>Quantitative Variables</a:t>
            </a:r>
          </a:p>
          <a:p>
            <a:pPr marL="1200150" lvl="2" indent="-360000">
              <a:lnSpc>
                <a:spcPts val="1920"/>
              </a:lnSpc>
              <a:buFont typeface="Wingdings" panose="05000000000000000000" pitchFamily="2" charset="2"/>
              <a:buChar char="v"/>
            </a:pPr>
            <a:r>
              <a:rPr lang="en-US" sz="1600" b="1" i="0" dirty="0">
                <a:effectLst/>
                <a:latin typeface="system-ui"/>
              </a:rPr>
              <a:t>1,561</a:t>
            </a:r>
            <a:r>
              <a:rPr lang="en-US" sz="1600" b="0" i="0" dirty="0">
                <a:effectLst/>
                <a:latin typeface="system-ui"/>
              </a:rPr>
              <a:t> applicants who defaulted on their loans had an annual income of less than </a:t>
            </a:r>
            <a:r>
              <a:rPr lang="en-US" sz="1600" b="1" i="0" dirty="0">
                <a:effectLst/>
                <a:latin typeface="system-ui"/>
              </a:rPr>
              <a:t>40,000 USD</a:t>
            </a:r>
            <a:r>
              <a:rPr lang="en-US" sz="1600" b="0" i="0" dirty="0">
                <a:effectLst/>
                <a:latin typeface="system-ui"/>
              </a:rPr>
              <a:t>. The lending company should be more cautious when lending to individuals in this income range, ensuring thorough income verification and assessing repayment capacity more carefully.</a:t>
            </a:r>
          </a:p>
          <a:p>
            <a:pPr marL="1200150" lvl="2" indent="-360000">
              <a:lnSpc>
                <a:spcPts val="1920"/>
              </a:lnSpc>
              <a:buFont typeface="Wingdings" panose="05000000000000000000" pitchFamily="2" charset="2"/>
              <a:buChar char="v"/>
            </a:pPr>
            <a:r>
              <a:rPr lang="en-US" sz="1600" b="0" i="0" dirty="0">
                <a:effectLst/>
                <a:latin typeface="system-ui"/>
              </a:rPr>
              <a:t>A significant portion of loan defaulters, </a:t>
            </a:r>
            <a:r>
              <a:rPr lang="en-US" sz="1600" b="1" i="0" dirty="0">
                <a:effectLst/>
                <a:latin typeface="system-ui"/>
              </a:rPr>
              <a:t>2,025</a:t>
            </a:r>
            <a:r>
              <a:rPr lang="en-US" sz="1600" b="0" i="0" dirty="0">
                <a:effectLst/>
                <a:latin typeface="system-ui"/>
              </a:rPr>
              <a:t> individuals, were in the </a:t>
            </a:r>
            <a:r>
              <a:rPr lang="en-US" sz="1600" b="1" i="0" dirty="0">
                <a:effectLst/>
                <a:latin typeface="system-ui"/>
              </a:rPr>
              <a:t>13%-17%</a:t>
            </a:r>
            <a:r>
              <a:rPr lang="en-US" sz="1600" b="0" i="0" dirty="0">
                <a:effectLst/>
                <a:latin typeface="system-ui"/>
              </a:rPr>
              <a:t> interest rate bucket. To reduce default risks, the lending company should explore offering loans at lower interest rates when feasible.</a:t>
            </a:r>
          </a:p>
          <a:p>
            <a:pPr marL="1200150" lvl="2" indent="-360000">
              <a:lnSpc>
                <a:spcPts val="1920"/>
              </a:lnSpc>
              <a:buFont typeface="Wingdings" panose="05000000000000000000" pitchFamily="2" charset="2"/>
              <a:buChar char="v"/>
            </a:pPr>
            <a:r>
              <a:rPr lang="en-US" sz="1600" b="1" i="0" dirty="0">
                <a:effectLst/>
                <a:latin typeface="system-ui"/>
              </a:rPr>
              <a:t>1,695</a:t>
            </a:r>
            <a:r>
              <a:rPr lang="en-US" sz="1600" b="0" i="0" dirty="0">
                <a:effectLst/>
                <a:latin typeface="system-ui"/>
              </a:rPr>
              <a:t> loan participants who charged off had loan amounts of </a:t>
            </a:r>
            <a:r>
              <a:rPr lang="en-US" sz="1600" b="1" i="0" dirty="0">
                <a:effectLst/>
                <a:latin typeface="system-ui"/>
              </a:rPr>
              <a:t>15,000 USD or more</a:t>
            </a:r>
            <a:r>
              <a:rPr lang="en-US" sz="1600" b="0" i="0" dirty="0">
                <a:effectLst/>
                <a:latin typeface="system-ui"/>
              </a:rPr>
              <a:t>. The company should carefully evaluate loan applicants seeking larger amounts, ensuring they have a strong credit history and the financial ability to handle such loans.</a:t>
            </a:r>
          </a:p>
          <a:p>
            <a:pPr marL="1200150" lvl="2" indent="-360000">
              <a:lnSpc>
                <a:spcPts val="1920"/>
              </a:lnSpc>
              <a:buFont typeface="Wingdings" panose="05000000000000000000" pitchFamily="2" charset="2"/>
              <a:buChar char="v"/>
            </a:pPr>
            <a:r>
              <a:rPr lang="en-US" sz="1600" b="1" i="0" dirty="0">
                <a:effectLst/>
                <a:latin typeface="system-ui"/>
              </a:rPr>
              <a:t>1,608</a:t>
            </a:r>
            <a:r>
              <a:rPr lang="en-US" sz="1600" b="0" i="0" dirty="0">
                <a:effectLst/>
                <a:latin typeface="system-ui"/>
              </a:rPr>
              <a:t> loan defaulters </a:t>
            </a:r>
            <a:r>
              <a:rPr lang="en-US" sz="1600" b="0" i="0" dirty="0" err="1">
                <a:effectLst/>
                <a:latin typeface="system-ui"/>
              </a:rPr>
              <a:t>rexceived</a:t>
            </a:r>
            <a:r>
              <a:rPr lang="en-US" sz="1600" b="0" i="0" dirty="0">
                <a:effectLst/>
                <a:latin typeface="system-ui"/>
              </a:rPr>
              <a:t> funded amounts of </a:t>
            </a:r>
            <a:r>
              <a:rPr lang="en-US" sz="1600" b="1" i="0" dirty="0">
                <a:effectLst/>
                <a:latin typeface="system-ui"/>
              </a:rPr>
              <a:t>15,000 USD or more</a:t>
            </a:r>
            <a:r>
              <a:rPr lang="en-US" sz="1600" b="0" i="0" dirty="0">
                <a:effectLst/>
                <a:latin typeface="system-ui"/>
              </a:rPr>
              <a:t>. The lending company should ensure that funded amounts are in line with the borrower's financial capacity, conducting more comprehensive credit assessments for larger loans.</a:t>
            </a:r>
          </a:p>
          <a:p>
            <a:pPr marL="1200150" lvl="2" indent="-360000">
              <a:lnSpc>
                <a:spcPts val="1920"/>
              </a:lnSpc>
              <a:buFont typeface="Wingdings" panose="05000000000000000000" pitchFamily="2" charset="2"/>
              <a:buChar char="v"/>
            </a:pPr>
            <a:r>
              <a:rPr lang="en-US" sz="1600" b="0" i="0" dirty="0">
                <a:effectLst/>
                <a:latin typeface="system-ui"/>
              </a:rPr>
              <a:t>Among the loan defaulters, </a:t>
            </a:r>
            <a:r>
              <a:rPr lang="en-US" sz="1600" b="1" i="0" dirty="0">
                <a:effectLst/>
                <a:latin typeface="system-ui"/>
              </a:rPr>
              <a:t>1,178</a:t>
            </a:r>
            <a:r>
              <a:rPr lang="en-US" sz="1600" b="0" i="0" dirty="0">
                <a:effectLst/>
                <a:latin typeface="system-ui"/>
              </a:rPr>
              <a:t> individuals had exceptionally high </a:t>
            </a:r>
            <a:r>
              <a:rPr lang="en-US" sz="1600" b="1" i="0" dirty="0">
                <a:effectLst/>
                <a:latin typeface="system-ui"/>
              </a:rPr>
              <a:t>debt-to-income ratios</a:t>
            </a:r>
            <a:r>
              <a:rPr lang="en-US" sz="1600" b="0" i="0" dirty="0">
                <a:effectLst/>
                <a:latin typeface="system-ui"/>
              </a:rPr>
              <a:t>. The lending company should impose strict debt-to-income ratio limits to avoid lending to borrowers who have unsustainable levels of debt relative to their income.</a:t>
            </a:r>
          </a:p>
          <a:p>
            <a:pPr marL="1200150" lvl="2" indent="-360000">
              <a:lnSpc>
                <a:spcPts val="1920"/>
              </a:lnSpc>
              <a:buFont typeface="Wingdings" panose="05000000000000000000" pitchFamily="2" charset="2"/>
              <a:buChar char="v"/>
            </a:pPr>
            <a:r>
              <a:rPr lang="en-US" sz="1600" b="1" i="0" dirty="0">
                <a:effectLst/>
                <a:latin typeface="system-ui"/>
              </a:rPr>
              <a:t>1,178</a:t>
            </a:r>
            <a:r>
              <a:rPr lang="en-US" sz="1600" b="0" i="0" dirty="0">
                <a:effectLst/>
                <a:latin typeface="system-ui"/>
              </a:rPr>
              <a:t> loan defaulters had monthly installments within the </a:t>
            </a:r>
            <a:r>
              <a:rPr lang="en-US" sz="1600" b="1" i="0" dirty="0">
                <a:effectLst/>
                <a:latin typeface="system-ui"/>
              </a:rPr>
              <a:t>160-440 USD</a:t>
            </a:r>
            <a:r>
              <a:rPr lang="en-US" sz="1600" b="0" i="0" dirty="0">
                <a:effectLst/>
                <a:latin typeface="system-ui"/>
              </a:rPr>
              <a:t> range. The company should monitor applicants in this range closely, as they may be at higher risk of defaulting on their loans due to the installment amount.</a:t>
            </a:r>
          </a:p>
          <a:p>
            <a:pPr marL="1200150" lvl="2" indent="-540000">
              <a:spcBef>
                <a:spcPts val="600"/>
              </a:spcBef>
              <a:buFont typeface="Wingdings" panose="05000000000000000000" pitchFamily="2" charset="2"/>
              <a:buChar char="v"/>
            </a:pPr>
            <a:endParaRPr lang="en-US" sz="1600" dirty="0">
              <a:latin typeface="system-ui"/>
            </a:endParaRPr>
          </a:p>
          <a:p>
            <a:pPr>
              <a:spcBef>
                <a:spcPts val="50"/>
              </a:spcBef>
            </a:pPr>
            <a:endParaRPr lang="en-IN" sz="1500" dirty="0"/>
          </a:p>
        </p:txBody>
      </p:sp>
    </p:spTree>
    <p:extLst>
      <p:ext uri="{BB962C8B-B14F-4D97-AF65-F5344CB8AC3E}">
        <p14:creationId xmlns:p14="http://schemas.microsoft.com/office/powerpoint/2010/main" val="27609862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73503D-5C4C-2570-38B5-37465E412BB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5950A58-934A-CACD-8865-2D0E1FB24F98}"/>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a:t>
            </a:r>
          </a:p>
        </p:txBody>
      </p:sp>
      <p:sp>
        <p:nvSpPr>
          <p:cNvPr id="8" name="Rectangle 4">
            <a:extLst>
              <a:ext uri="{FF2B5EF4-FFF2-40B4-BE49-F238E27FC236}">
                <a16:creationId xmlns:a16="http://schemas.microsoft.com/office/drawing/2014/main" id="{13FC0C65-A19D-E886-2C30-67CA2233C32A}"/>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B5EE2BF4-F7DE-19D7-7C60-30E49FDB756C}"/>
              </a:ext>
            </a:extLst>
          </p:cNvPr>
          <p:cNvSpPr txBox="1"/>
          <p:nvPr/>
        </p:nvSpPr>
        <p:spPr>
          <a:xfrm>
            <a:off x="510209" y="1207307"/>
            <a:ext cx="11171581" cy="4616648"/>
          </a:xfrm>
          <a:prstGeom prst="rect">
            <a:avLst/>
          </a:prstGeom>
          <a:noFill/>
        </p:spPr>
        <p:txBody>
          <a:bodyPr wrap="square" rtlCol="0">
            <a:spAutoFit/>
          </a:bodyPr>
          <a:lstStyle/>
          <a:p>
            <a:pPr marL="342900" indent="-342900">
              <a:buFont typeface="+mj-lt"/>
              <a:buAutoNum type="arabicPeriod"/>
            </a:pPr>
            <a:r>
              <a:rPr lang="en-US" sz="1600" b="1" dirty="0">
                <a:latin typeface="system-ui"/>
              </a:rPr>
              <a:t>Categorial Variables:</a:t>
            </a: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US" sz="1600" b="1" dirty="0">
              <a:latin typeface="system-ui"/>
            </a:endParaRPr>
          </a:p>
          <a:p>
            <a:pPr marL="342900" indent="-342900">
              <a:buFont typeface="+mj-lt"/>
              <a:buAutoNum type="arabicPeriod"/>
            </a:pPr>
            <a:endParaRPr lang="en-IN" sz="1600" b="1" dirty="0">
              <a:latin typeface="system-ui"/>
            </a:endParaRPr>
          </a:p>
          <a:p>
            <a:pPr marL="342900" indent="-342900">
              <a:buFont typeface="+mj-lt"/>
              <a:buAutoNum type="arabicPeriod"/>
            </a:pPr>
            <a:r>
              <a:rPr lang="en-IN" sz="1600" b="1" dirty="0">
                <a:latin typeface="system-ui"/>
              </a:rPr>
              <a:t>Quantitative Variables:</a:t>
            </a:r>
          </a:p>
          <a:p>
            <a:pPr marL="2171700" lvl="4" indent="-342900">
              <a:buFont typeface="Wingdings" panose="05000000000000000000" pitchFamily="2" charset="2"/>
              <a:buChar char="§"/>
            </a:pPr>
            <a:r>
              <a:rPr lang="en-US" sz="1400" dirty="0">
                <a:latin typeface="system-ui"/>
              </a:rPr>
              <a:t>Interest rate bucket (</a:t>
            </a:r>
            <a:r>
              <a:rPr lang="en-US" sz="1400" dirty="0" err="1">
                <a:latin typeface="system-ui"/>
              </a:rPr>
              <a:t>int_rate_bucket</a:t>
            </a:r>
            <a:r>
              <a:rPr lang="en-US" sz="1400" dirty="0">
                <a:latin typeface="system-ui"/>
              </a:rPr>
              <a:t>)</a:t>
            </a:r>
          </a:p>
          <a:p>
            <a:pPr marL="2171700" lvl="4" indent="-342900">
              <a:buFont typeface="Wingdings" panose="05000000000000000000" pitchFamily="2" charset="2"/>
              <a:buChar char="§"/>
            </a:pPr>
            <a:r>
              <a:rPr lang="en-US" sz="1400" dirty="0">
                <a:latin typeface="system-ui"/>
              </a:rPr>
              <a:t>Annual income bucket (</a:t>
            </a:r>
            <a:r>
              <a:rPr lang="en-US" sz="1400" dirty="0" err="1">
                <a:latin typeface="system-ui"/>
              </a:rPr>
              <a:t>annual_inc_bucket</a:t>
            </a:r>
            <a:r>
              <a:rPr lang="en-US" sz="1400" dirty="0">
                <a:latin typeface="system-ui"/>
              </a:rPr>
              <a:t>)</a:t>
            </a:r>
          </a:p>
          <a:p>
            <a:pPr marL="2171700" lvl="4" indent="-342900">
              <a:buFont typeface="Wingdings" panose="05000000000000000000" pitchFamily="2" charset="2"/>
              <a:buChar char="§"/>
            </a:pPr>
            <a:r>
              <a:rPr lang="en-US" sz="1400" dirty="0">
                <a:latin typeface="system-ui"/>
              </a:rPr>
              <a:t>Loan amount bucket (</a:t>
            </a:r>
            <a:r>
              <a:rPr lang="en-US" sz="1400" dirty="0" err="1">
                <a:latin typeface="system-ui"/>
              </a:rPr>
              <a:t>loan_amnt_bucket</a:t>
            </a:r>
            <a:r>
              <a:rPr lang="en-US" sz="1400" dirty="0">
                <a:latin typeface="system-ui"/>
              </a:rPr>
              <a:t>)</a:t>
            </a:r>
          </a:p>
          <a:p>
            <a:pPr marL="2171700" lvl="4" indent="-342900">
              <a:buFont typeface="Wingdings" panose="05000000000000000000" pitchFamily="2" charset="2"/>
              <a:buChar char="§"/>
            </a:pPr>
            <a:r>
              <a:rPr lang="en-US" sz="1400" dirty="0">
                <a:latin typeface="system-ui"/>
              </a:rPr>
              <a:t>Funded amount bucket (</a:t>
            </a:r>
            <a:r>
              <a:rPr lang="en-US" sz="1400" dirty="0" err="1">
                <a:latin typeface="system-ui"/>
              </a:rPr>
              <a:t>funded_amnt_bucket</a:t>
            </a:r>
            <a:r>
              <a:rPr lang="en-US" sz="1400" dirty="0">
                <a:latin typeface="system-ui"/>
              </a:rPr>
              <a:t>)</a:t>
            </a:r>
          </a:p>
          <a:p>
            <a:pPr marL="2171700" lvl="4" indent="-342900">
              <a:buFont typeface="Wingdings" panose="05000000000000000000" pitchFamily="2" charset="2"/>
              <a:buChar char="§"/>
            </a:pPr>
            <a:r>
              <a:rPr lang="en-US" sz="1400" dirty="0">
                <a:latin typeface="system-ui"/>
              </a:rPr>
              <a:t>Debt to Income Ratio (DTI) bucket (</a:t>
            </a:r>
            <a:r>
              <a:rPr lang="en-US" sz="1400" dirty="0" err="1">
                <a:latin typeface="system-ui"/>
              </a:rPr>
              <a:t>dti_bucket</a:t>
            </a:r>
            <a:r>
              <a:rPr lang="en-US" sz="1400" dirty="0">
                <a:latin typeface="system-ui"/>
              </a:rPr>
              <a:t>)</a:t>
            </a:r>
          </a:p>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graphicFrame>
        <p:nvGraphicFramePr>
          <p:cNvPr id="4" name="Table 3">
            <a:extLst>
              <a:ext uri="{FF2B5EF4-FFF2-40B4-BE49-F238E27FC236}">
                <a16:creationId xmlns:a16="http://schemas.microsoft.com/office/drawing/2014/main" id="{B99AE0B7-B1CA-032C-5082-9B8AC127FE46}"/>
              </a:ext>
            </a:extLst>
          </p:cNvPr>
          <p:cNvGraphicFramePr>
            <a:graphicFrameLocks noGrp="1"/>
          </p:cNvGraphicFramePr>
          <p:nvPr>
            <p:extLst>
              <p:ext uri="{D42A27DB-BD31-4B8C-83A1-F6EECF244321}">
                <p14:modId xmlns:p14="http://schemas.microsoft.com/office/powerpoint/2010/main" val="1202021752"/>
              </p:ext>
            </p:extLst>
          </p:nvPr>
        </p:nvGraphicFramePr>
        <p:xfrm>
          <a:off x="1328372" y="1678919"/>
          <a:ext cx="8128000" cy="19507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29752541"/>
                    </a:ext>
                  </a:extLst>
                </a:gridCol>
                <a:gridCol w="4064000">
                  <a:extLst>
                    <a:ext uri="{9D8B030D-6E8A-4147-A177-3AD203B41FA5}">
                      <a16:colId xmlns:a16="http://schemas.microsoft.com/office/drawing/2014/main" val="3104198531"/>
                    </a:ext>
                  </a:extLst>
                </a:gridCol>
              </a:tblGrid>
              <a:tr h="34292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dirty="0">
                          <a:solidFill>
                            <a:schemeClr val="bg2">
                              <a:lumMod val="10000"/>
                            </a:schemeClr>
                          </a:solidFill>
                          <a:latin typeface="system-ui"/>
                        </a:rPr>
                        <a:t>Ordered</a:t>
                      </a:r>
                      <a:endParaRPr lang="en-IN" dirty="0">
                        <a:solidFill>
                          <a:schemeClr val="bg2">
                            <a:lumMod val="10000"/>
                          </a:schemeClr>
                        </a:solidFill>
                      </a:endParaRPr>
                    </a:p>
                  </a:txBody>
                  <a:tcPr/>
                </a:tc>
                <a:tc>
                  <a:txBody>
                    <a:bodyPr/>
                    <a:lstStyle/>
                    <a:p>
                      <a:r>
                        <a:rPr lang="en-IN" sz="1800" b="1" kern="1200" dirty="0">
                          <a:solidFill>
                            <a:schemeClr val="bg2">
                              <a:lumMod val="10000"/>
                            </a:schemeClr>
                          </a:solidFill>
                          <a:latin typeface="system-ui"/>
                          <a:ea typeface="+mn-ea"/>
                          <a:cs typeface="+mn-cs"/>
                        </a:rPr>
                        <a:t>                        Unordered</a:t>
                      </a:r>
                    </a:p>
                  </a:txBody>
                  <a:tcPr/>
                </a:tc>
                <a:extLst>
                  <a:ext uri="{0D108BD9-81ED-4DB2-BD59-A6C34878D82A}">
                    <a16:rowId xmlns:a16="http://schemas.microsoft.com/office/drawing/2014/main" val="2901869216"/>
                  </a:ext>
                </a:extLst>
              </a:tr>
              <a:tr h="370840">
                <a:tc>
                  <a:txBody>
                    <a:bodyPr/>
                    <a:lstStyle/>
                    <a:p>
                      <a:pPr marL="1257300" lvl="2" indent="-342900">
                        <a:buFont typeface="Wingdings" panose="05000000000000000000" pitchFamily="2" charset="2"/>
                        <a:buChar char="§"/>
                      </a:pPr>
                      <a:r>
                        <a:rPr lang="en-US" sz="1400" dirty="0">
                          <a:latin typeface="system-ui"/>
                        </a:rPr>
                        <a:t>Grade (grade)</a:t>
                      </a:r>
                    </a:p>
                    <a:p>
                      <a:pPr marL="1257300" lvl="2" indent="-342900">
                        <a:buFont typeface="Wingdings" panose="05000000000000000000" pitchFamily="2" charset="2"/>
                        <a:buChar char="§"/>
                      </a:pPr>
                      <a:r>
                        <a:rPr lang="en-US" sz="1400" dirty="0">
                          <a:latin typeface="system-ui"/>
                        </a:rPr>
                        <a:t>Sub grade (</a:t>
                      </a:r>
                      <a:r>
                        <a:rPr lang="en-US" sz="1400" dirty="0" err="1">
                          <a:latin typeface="system-ui"/>
                        </a:rPr>
                        <a:t>sub_grade</a:t>
                      </a:r>
                      <a:r>
                        <a:rPr lang="en-US" sz="1400" dirty="0">
                          <a:latin typeface="system-ui"/>
                        </a:rPr>
                        <a:t>)</a:t>
                      </a:r>
                    </a:p>
                    <a:p>
                      <a:pPr marL="1257300" lvl="2" indent="-342900">
                        <a:buFont typeface="Wingdings" panose="05000000000000000000" pitchFamily="2" charset="2"/>
                        <a:buChar char="§"/>
                      </a:pPr>
                      <a:r>
                        <a:rPr lang="en-US" sz="1400" dirty="0">
                          <a:latin typeface="system-ui"/>
                        </a:rPr>
                        <a:t>Term (36 / 60 months) (term)</a:t>
                      </a:r>
                    </a:p>
                    <a:p>
                      <a:pPr marL="1257300" lvl="2" indent="-342900">
                        <a:buFont typeface="Wingdings" panose="05000000000000000000" pitchFamily="2" charset="2"/>
                        <a:buChar char="§"/>
                      </a:pPr>
                      <a:r>
                        <a:rPr lang="en-US" sz="1400" dirty="0">
                          <a:latin typeface="system-ui"/>
                        </a:rPr>
                        <a:t>Employment length (</a:t>
                      </a:r>
                      <a:r>
                        <a:rPr lang="en-US" sz="1400" dirty="0" err="1">
                          <a:latin typeface="system-ui"/>
                        </a:rPr>
                        <a:t>emp_length</a:t>
                      </a:r>
                      <a:r>
                        <a:rPr lang="en-US" sz="1400" dirty="0">
                          <a:latin typeface="system-ui"/>
                        </a:rPr>
                        <a:t>)</a:t>
                      </a:r>
                    </a:p>
                    <a:p>
                      <a:pPr marL="1257300" lvl="2" indent="-342900">
                        <a:buFont typeface="Wingdings" panose="05000000000000000000" pitchFamily="2" charset="2"/>
                        <a:buChar char="§"/>
                      </a:pPr>
                      <a:r>
                        <a:rPr lang="en-US" sz="1400" dirty="0">
                          <a:latin typeface="system-ui"/>
                        </a:rPr>
                        <a:t>Issue year (</a:t>
                      </a:r>
                      <a:r>
                        <a:rPr lang="en-US" sz="1400" dirty="0" err="1">
                          <a:latin typeface="system-ui"/>
                        </a:rPr>
                        <a:t>issue_y</a:t>
                      </a:r>
                      <a:r>
                        <a:rPr lang="en-US" sz="1400" dirty="0">
                          <a:latin typeface="system-ui"/>
                        </a:rPr>
                        <a:t>)</a:t>
                      </a:r>
                    </a:p>
                    <a:p>
                      <a:pPr marL="1257300" lvl="2" indent="-342900">
                        <a:buFont typeface="Wingdings" panose="05000000000000000000" pitchFamily="2" charset="2"/>
                        <a:buChar char="§"/>
                      </a:pPr>
                      <a:r>
                        <a:rPr lang="en-US" sz="1400" dirty="0">
                          <a:latin typeface="system-ui"/>
                        </a:rPr>
                        <a:t>Issue month (</a:t>
                      </a:r>
                      <a:r>
                        <a:rPr lang="en-US" sz="1400" dirty="0" err="1">
                          <a:latin typeface="system-ui"/>
                        </a:rPr>
                        <a:t>issue_m</a:t>
                      </a:r>
                      <a:r>
                        <a:rPr lang="en-US" sz="1400" dirty="0">
                          <a:latin typeface="system-ui"/>
                        </a:rPr>
                        <a:t>)</a:t>
                      </a:r>
                    </a:p>
                    <a:p>
                      <a:pPr marL="1257300" lvl="2" indent="-342900">
                        <a:buFont typeface="Wingdings" panose="05000000000000000000" pitchFamily="2" charset="2"/>
                        <a:buChar char="§"/>
                      </a:pPr>
                      <a:r>
                        <a:rPr lang="en-US" sz="1400" dirty="0">
                          <a:latin typeface="system-ui"/>
                        </a:rPr>
                        <a:t>Issue quarter (</a:t>
                      </a:r>
                      <a:r>
                        <a:rPr lang="en-US" sz="1400" dirty="0" err="1">
                          <a:latin typeface="system-ui"/>
                        </a:rPr>
                        <a:t>issue_q</a:t>
                      </a:r>
                      <a:r>
                        <a:rPr lang="en-US" sz="1400" dirty="0">
                          <a:latin typeface="system-ui"/>
                        </a:rPr>
                        <a:t>)</a:t>
                      </a:r>
                      <a:endParaRPr lang="en-IN" dirty="0"/>
                    </a:p>
                  </a:txBody>
                  <a:tcPr/>
                </a:tc>
                <a:tc>
                  <a:txBody>
                    <a:bodyPr/>
                    <a:lstStyle/>
                    <a:p>
                      <a:pPr marL="1257300" lvl="2" indent="-342900" algn="l" defTabSz="457200" rtl="0" eaLnBrk="1" latinLnBrk="0" hangingPunct="1">
                        <a:buFont typeface="Wingdings" panose="05000000000000000000" pitchFamily="2" charset="2"/>
                        <a:buChar char="§"/>
                      </a:pPr>
                      <a:r>
                        <a:rPr lang="en-US" sz="1400" kern="1200" dirty="0">
                          <a:solidFill>
                            <a:schemeClr val="dk1"/>
                          </a:solidFill>
                          <a:latin typeface="system-ui"/>
                          <a:ea typeface="+mn-ea"/>
                          <a:cs typeface="+mn-cs"/>
                        </a:rPr>
                        <a:t>Address State (</a:t>
                      </a:r>
                      <a:r>
                        <a:rPr lang="en-US" sz="1400" kern="1200" dirty="0" err="1">
                          <a:solidFill>
                            <a:schemeClr val="dk1"/>
                          </a:solidFill>
                          <a:latin typeface="system-ui"/>
                          <a:ea typeface="+mn-ea"/>
                          <a:cs typeface="+mn-cs"/>
                        </a:rPr>
                        <a:t>addr_state</a:t>
                      </a:r>
                      <a:r>
                        <a:rPr lang="en-US" sz="1400" kern="1200" dirty="0">
                          <a:solidFill>
                            <a:schemeClr val="dk1"/>
                          </a:solidFill>
                          <a:latin typeface="system-ui"/>
                          <a:ea typeface="+mn-ea"/>
                          <a:cs typeface="+mn-cs"/>
                        </a:rPr>
                        <a:t>) </a:t>
                      </a:r>
                    </a:p>
                    <a:p>
                      <a:pPr marL="1257300" lvl="2" indent="-342900" algn="l" defTabSz="457200" rtl="0" eaLnBrk="1" latinLnBrk="0" hangingPunct="1">
                        <a:buFont typeface="Wingdings" panose="05000000000000000000" pitchFamily="2" charset="2"/>
                        <a:buChar char="§"/>
                      </a:pPr>
                      <a:r>
                        <a:rPr lang="en-US" sz="1400" kern="1200" dirty="0">
                          <a:solidFill>
                            <a:schemeClr val="dk1"/>
                          </a:solidFill>
                          <a:latin typeface="system-ui"/>
                          <a:ea typeface="+mn-ea"/>
                          <a:cs typeface="+mn-cs"/>
                        </a:rPr>
                        <a:t>Loan purpose (purpose) </a:t>
                      </a:r>
                    </a:p>
                    <a:p>
                      <a:pPr marL="1257300" lvl="2" indent="-342900" algn="l" defTabSz="457200" rtl="0" eaLnBrk="1" latinLnBrk="0" hangingPunct="1">
                        <a:buFont typeface="Wingdings" panose="05000000000000000000" pitchFamily="2" charset="2"/>
                        <a:buChar char="§"/>
                      </a:pPr>
                      <a:r>
                        <a:rPr lang="en-US" sz="1400" kern="1200" dirty="0">
                          <a:solidFill>
                            <a:schemeClr val="dk1"/>
                          </a:solidFill>
                          <a:latin typeface="system-ui"/>
                          <a:ea typeface="+mn-ea"/>
                          <a:cs typeface="+mn-cs"/>
                        </a:rPr>
                        <a:t>Home Ownership (</a:t>
                      </a:r>
                      <a:r>
                        <a:rPr lang="en-US" sz="1400" kern="1200" dirty="0" err="1">
                          <a:solidFill>
                            <a:schemeClr val="dk1"/>
                          </a:solidFill>
                          <a:latin typeface="system-ui"/>
                          <a:ea typeface="+mn-ea"/>
                          <a:cs typeface="+mn-cs"/>
                        </a:rPr>
                        <a:t>home_ownership</a:t>
                      </a:r>
                      <a:r>
                        <a:rPr lang="en-US" sz="1400" kern="1200" dirty="0">
                          <a:solidFill>
                            <a:schemeClr val="dk1"/>
                          </a:solidFill>
                          <a:latin typeface="system-ui"/>
                          <a:ea typeface="+mn-ea"/>
                          <a:cs typeface="+mn-cs"/>
                        </a:rPr>
                        <a:t>)</a:t>
                      </a:r>
                    </a:p>
                    <a:p>
                      <a:pPr marL="1257300" lvl="2" indent="-342900" algn="l" defTabSz="457200" rtl="0" eaLnBrk="1" latinLnBrk="0" hangingPunct="1">
                        <a:buFont typeface="Wingdings" panose="05000000000000000000" pitchFamily="2" charset="2"/>
                        <a:buChar char="§"/>
                      </a:pPr>
                      <a:r>
                        <a:rPr lang="en-IN" sz="1400" kern="1200" dirty="0">
                          <a:solidFill>
                            <a:schemeClr val="dk1"/>
                          </a:solidFill>
                          <a:latin typeface="system-ui"/>
                          <a:ea typeface="+mn-ea"/>
                          <a:cs typeface="+mn-cs"/>
                        </a:rPr>
                        <a:t>Verification Status (</a:t>
                      </a:r>
                      <a:r>
                        <a:rPr lang="en-IN" sz="1400" kern="1200" dirty="0" err="1">
                          <a:solidFill>
                            <a:schemeClr val="dk1"/>
                          </a:solidFill>
                          <a:latin typeface="system-ui"/>
                          <a:ea typeface="+mn-ea"/>
                          <a:cs typeface="+mn-cs"/>
                        </a:rPr>
                        <a:t>verification_status</a:t>
                      </a:r>
                      <a:r>
                        <a:rPr lang="en-IN" sz="1400" kern="1200" dirty="0">
                          <a:solidFill>
                            <a:schemeClr val="dk1"/>
                          </a:solidFill>
                          <a:latin typeface="system-ui"/>
                          <a:ea typeface="+mn-ea"/>
                          <a:cs typeface="+mn-cs"/>
                        </a:rPr>
                        <a:t>)</a:t>
                      </a:r>
                    </a:p>
                  </a:txBody>
                  <a:tcPr/>
                </a:tc>
                <a:extLst>
                  <a:ext uri="{0D108BD9-81ED-4DB2-BD59-A6C34878D82A}">
                    <a16:rowId xmlns:a16="http://schemas.microsoft.com/office/drawing/2014/main" val="1360550473"/>
                  </a:ext>
                </a:extLst>
              </a:tr>
            </a:tbl>
          </a:graphicData>
        </a:graphic>
      </p:graphicFrame>
    </p:spTree>
    <p:extLst>
      <p:ext uri="{BB962C8B-B14F-4D97-AF65-F5344CB8AC3E}">
        <p14:creationId xmlns:p14="http://schemas.microsoft.com/office/powerpoint/2010/main" val="31736888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E9E052-4293-2A65-B0AD-4C88F4FAA3F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542145C-171E-2D62-DE28-47933394DBDD}"/>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Analysis(Ordered Categorical)</a:t>
            </a:r>
          </a:p>
        </p:txBody>
      </p:sp>
      <p:sp>
        <p:nvSpPr>
          <p:cNvPr id="8" name="Rectangle 4">
            <a:extLst>
              <a:ext uri="{FF2B5EF4-FFF2-40B4-BE49-F238E27FC236}">
                <a16:creationId xmlns:a16="http://schemas.microsoft.com/office/drawing/2014/main" id="{C40C3DE0-6B28-0F67-5BB4-F103896B7354}"/>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9743C831-F9DF-EB2B-0773-2B35A1ADA1C2}"/>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6" name="Picture 5">
            <a:extLst>
              <a:ext uri="{FF2B5EF4-FFF2-40B4-BE49-F238E27FC236}">
                <a16:creationId xmlns:a16="http://schemas.microsoft.com/office/drawing/2014/main" id="{5C88A797-58D8-3D8E-B35F-28A5BA9EBDE7}"/>
              </a:ext>
            </a:extLst>
          </p:cNvPr>
          <p:cNvPicPr>
            <a:picLocks noChangeAspect="1"/>
          </p:cNvPicPr>
          <p:nvPr/>
        </p:nvPicPr>
        <p:blipFill>
          <a:blip r:embed="rId2"/>
          <a:stretch>
            <a:fillRect/>
          </a:stretch>
        </p:blipFill>
        <p:spPr>
          <a:xfrm>
            <a:off x="1514589" y="1207307"/>
            <a:ext cx="9154616" cy="5042103"/>
          </a:xfrm>
          <a:prstGeom prst="rect">
            <a:avLst/>
          </a:prstGeom>
        </p:spPr>
      </p:pic>
    </p:spTree>
    <p:extLst>
      <p:ext uri="{BB962C8B-B14F-4D97-AF65-F5344CB8AC3E}">
        <p14:creationId xmlns:p14="http://schemas.microsoft.com/office/powerpoint/2010/main" val="38526871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E61408-1AEA-B222-6DD7-3E8BBC07397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81EEE14-74B0-B304-81CE-DCC28A5D8A98}"/>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Analysis(Ordered Categorical)</a:t>
            </a:r>
          </a:p>
        </p:txBody>
      </p:sp>
      <p:sp>
        <p:nvSpPr>
          <p:cNvPr id="8" name="Rectangle 4">
            <a:extLst>
              <a:ext uri="{FF2B5EF4-FFF2-40B4-BE49-F238E27FC236}">
                <a16:creationId xmlns:a16="http://schemas.microsoft.com/office/drawing/2014/main" id="{B5289EDD-455B-DABA-88A5-F74A95C225DB}"/>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0611F8C5-3739-BB4A-8CAC-348DF231333E}"/>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5" name="Picture 4">
            <a:extLst>
              <a:ext uri="{FF2B5EF4-FFF2-40B4-BE49-F238E27FC236}">
                <a16:creationId xmlns:a16="http://schemas.microsoft.com/office/drawing/2014/main" id="{8B8B2FAA-61C0-A02A-2301-CAC87BE2A9BB}"/>
              </a:ext>
            </a:extLst>
          </p:cNvPr>
          <p:cNvPicPr>
            <a:picLocks noChangeAspect="1"/>
          </p:cNvPicPr>
          <p:nvPr/>
        </p:nvPicPr>
        <p:blipFill>
          <a:blip r:embed="rId2"/>
          <a:stretch>
            <a:fillRect/>
          </a:stretch>
        </p:blipFill>
        <p:spPr>
          <a:xfrm>
            <a:off x="2008032" y="1328880"/>
            <a:ext cx="5277199" cy="4511625"/>
          </a:xfrm>
          <a:prstGeom prst="rect">
            <a:avLst/>
          </a:prstGeom>
        </p:spPr>
      </p:pic>
    </p:spTree>
    <p:extLst>
      <p:ext uri="{BB962C8B-B14F-4D97-AF65-F5344CB8AC3E}">
        <p14:creationId xmlns:p14="http://schemas.microsoft.com/office/powerpoint/2010/main" val="11941777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0722EA-3076-3CDB-03C2-82E1BD39784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E5E77C0-A732-6578-E3B4-C6D3FA84B033}"/>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Analysis(Ordered Categorical)</a:t>
            </a:r>
          </a:p>
        </p:txBody>
      </p:sp>
      <p:sp>
        <p:nvSpPr>
          <p:cNvPr id="8" name="Rectangle 4">
            <a:extLst>
              <a:ext uri="{FF2B5EF4-FFF2-40B4-BE49-F238E27FC236}">
                <a16:creationId xmlns:a16="http://schemas.microsoft.com/office/drawing/2014/main" id="{C65DD794-58DF-4E4D-E8D8-5596944677EC}"/>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22EA72F5-6D46-9ADD-C82A-A98408E0089E}"/>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6" name="Picture 5">
            <a:extLst>
              <a:ext uri="{FF2B5EF4-FFF2-40B4-BE49-F238E27FC236}">
                <a16:creationId xmlns:a16="http://schemas.microsoft.com/office/drawing/2014/main" id="{9EF40096-EC4D-4182-838B-390C28F2F4DD}"/>
              </a:ext>
            </a:extLst>
          </p:cNvPr>
          <p:cNvPicPr>
            <a:picLocks noChangeAspect="1"/>
          </p:cNvPicPr>
          <p:nvPr/>
        </p:nvPicPr>
        <p:blipFill>
          <a:blip r:embed="rId2"/>
          <a:stretch>
            <a:fillRect/>
          </a:stretch>
        </p:blipFill>
        <p:spPr>
          <a:xfrm>
            <a:off x="906135" y="1328880"/>
            <a:ext cx="9110882" cy="4579327"/>
          </a:xfrm>
          <a:prstGeom prst="rect">
            <a:avLst/>
          </a:prstGeom>
        </p:spPr>
      </p:pic>
    </p:spTree>
    <p:extLst>
      <p:ext uri="{BB962C8B-B14F-4D97-AF65-F5344CB8AC3E}">
        <p14:creationId xmlns:p14="http://schemas.microsoft.com/office/powerpoint/2010/main" val="10897679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B6545C-DFA2-9040-6C00-091B5706711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34D2A7E-AB9A-3FAF-2F1C-23EE08C21A23}"/>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Analysis(Ordered Categorical)</a:t>
            </a:r>
          </a:p>
        </p:txBody>
      </p:sp>
      <p:sp>
        <p:nvSpPr>
          <p:cNvPr id="8" name="Rectangle 4">
            <a:extLst>
              <a:ext uri="{FF2B5EF4-FFF2-40B4-BE49-F238E27FC236}">
                <a16:creationId xmlns:a16="http://schemas.microsoft.com/office/drawing/2014/main" id="{9D83FF87-87B0-FF2C-63BD-278F2E053244}"/>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9133DB01-3E03-DBAC-9E4A-0C29A9E7720A}"/>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5" name="Picture 4">
            <a:extLst>
              <a:ext uri="{FF2B5EF4-FFF2-40B4-BE49-F238E27FC236}">
                <a16:creationId xmlns:a16="http://schemas.microsoft.com/office/drawing/2014/main" id="{32C72797-0F67-4D19-F987-7FBCE5BF7FA1}"/>
              </a:ext>
            </a:extLst>
          </p:cNvPr>
          <p:cNvPicPr>
            <a:picLocks noChangeAspect="1"/>
          </p:cNvPicPr>
          <p:nvPr/>
        </p:nvPicPr>
        <p:blipFill>
          <a:blip r:embed="rId2"/>
          <a:stretch>
            <a:fillRect/>
          </a:stretch>
        </p:blipFill>
        <p:spPr>
          <a:xfrm>
            <a:off x="980387" y="1294058"/>
            <a:ext cx="9794449" cy="4955352"/>
          </a:xfrm>
          <a:prstGeom prst="rect">
            <a:avLst/>
          </a:prstGeom>
        </p:spPr>
      </p:pic>
    </p:spTree>
    <p:extLst>
      <p:ext uri="{BB962C8B-B14F-4D97-AF65-F5344CB8AC3E}">
        <p14:creationId xmlns:p14="http://schemas.microsoft.com/office/powerpoint/2010/main" val="38425432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83EE80-0679-FB2C-EAA5-5DCE41063A3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40D4E03-387C-38F6-BC88-F3F2143C5AA7}"/>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Analysis(Ordered Categorical)</a:t>
            </a:r>
          </a:p>
        </p:txBody>
      </p:sp>
      <p:sp>
        <p:nvSpPr>
          <p:cNvPr id="8" name="Rectangle 4">
            <a:extLst>
              <a:ext uri="{FF2B5EF4-FFF2-40B4-BE49-F238E27FC236}">
                <a16:creationId xmlns:a16="http://schemas.microsoft.com/office/drawing/2014/main" id="{1CACA48B-48A7-202D-CEB5-8C296FDC57F9}"/>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E6642388-4F53-EA62-79F8-3F195412862F}"/>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6" name="Picture 5">
            <a:extLst>
              <a:ext uri="{FF2B5EF4-FFF2-40B4-BE49-F238E27FC236}">
                <a16:creationId xmlns:a16="http://schemas.microsoft.com/office/drawing/2014/main" id="{0FCD9479-C98E-CE8B-73B7-F9F61EE382AF}"/>
              </a:ext>
            </a:extLst>
          </p:cNvPr>
          <p:cNvPicPr>
            <a:picLocks noChangeAspect="1"/>
          </p:cNvPicPr>
          <p:nvPr/>
        </p:nvPicPr>
        <p:blipFill>
          <a:blip r:embed="rId2"/>
          <a:stretch>
            <a:fillRect/>
          </a:stretch>
        </p:blipFill>
        <p:spPr>
          <a:xfrm>
            <a:off x="2471891" y="1207307"/>
            <a:ext cx="5512612" cy="5135681"/>
          </a:xfrm>
          <a:prstGeom prst="rect">
            <a:avLst/>
          </a:prstGeom>
        </p:spPr>
      </p:pic>
    </p:spTree>
    <p:extLst>
      <p:ext uri="{BB962C8B-B14F-4D97-AF65-F5344CB8AC3E}">
        <p14:creationId xmlns:p14="http://schemas.microsoft.com/office/powerpoint/2010/main" val="28034690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132C88-0995-4617-657F-6442CD16566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A885268-605F-794B-57DE-512C1B6C5A87}"/>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Analysis(Ordered Categorical)</a:t>
            </a:r>
          </a:p>
        </p:txBody>
      </p:sp>
      <p:sp>
        <p:nvSpPr>
          <p:cNvPr id="8" name="Rectangle 4">
            <a:extLst>
              <a:ext uri="{FF2B5EF4-FFF2-40B4-BE49-F238E27FC236}">
                <a16:creationId xmlns:a16="http://schemas.microsoft.com/office/drawing/2014/main" id="{E06A0DA5-E21B-5778-0829-41CF75028314}"/>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17C91145-319E-7612-9F00-AA290D582D16}"/>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5" name="Picture 4">
            <a:extLst>
              <a:ext uri="{FF2B5EF4-FFF2-40B4-BE49-F238E27FC236}">
                <a16:creationId xmlns:a16="http://schemas.microsoft.com/office/drawing/2014/main" id="{3C5892EC-40A3-BC30-49CF-C3809AD0E819}"/>
              </a:ext>
            </a:extLst>
          </p:cNvPr>
          <p:cNvPicPr>
            <a:picLocks noChangeAspect="1"/>
          </p:cNvPicPr>
          <p:nvPr/>
        </p:nvPicPr>
        <p:blipFill>
          <a:blip r:embed="rId2"/>
          <a:stretch>
            <a:fillRect/>
          </a:stretch>
        </p:blipFill>
        <p:spPr>
          <a:xfrm>
            <a:off x="914885" y="1328880"/>
            <a:ext cx="9350905" cy="4744821"/>
          </a:xfrm>
          <a:prstGeom prst="rect">
            <a:avLst/>
          </a:prstGeom>
        </p:spPr>
      </p:pic>
    </p:spTree>
    <p:extLst>
      <p:ext uri="{BB962C8B-B14F-4D97-AF65-F5344CB8AC3E}">
        <p14:creationId xmlns:p14="http://schemas.microsoft.com/office/powerpoint/2010/main" val="4929680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A2AB83-59A2-F20E-70C9-3F00DD8CF2B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51D8F47-2B38-4E6B-1E74-9D5235F7FC91}"/>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Analysis(Ordered Categorical)</a:t>
            </a:r>
          </a:p>
        </p:txBody>
      </p:sp>
      <p:sp>
        <p:nvSpPr>
          <p:cNvPr id="8" name="Rectangle 4">
            <a:extLst>
              <a:ext uri="{FF2B5EF4-FFF2-40B4-BE49-F238E27FC236}">
                <a16:creationId xmlns:a16="http://schemas.microsoft.com/office/drawing/2014/main" id="{87853744-8F1D-8092-83C7-C809C2EE27AB}"/>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F4D54801-953F-9475-BCEA-54181D909B9B}"/>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6" name="Picture 5">
            <a:extLst>
              <a:ext uri="{FF2B5EF4-FFF2-40B4-BE49-F238E27FC236}">
                <a16:creationId xmlns:a16="http://schemas.microsoft.com/office/drawing/2014/main" id="{2D5F879D-7EB4-5B4F-014D-E15E43DD8F9F}"/>
              </a:ext>
            </a:extLst>
          </p:cNvPr>
          <p:cNvPicPr>
            <a:picLocks noChangeAspect="1"/>
          </p:cNvPicPr>
          <p:nvPr/>
        </p:nvPicPr>
        <p:blipFill>
          <a:blip r:embed="rId2"/>
          <a:stretch>
            <a:fillRect/>
          </a:stretch>
        </p:blipFill>
        <p:spPr>
          <a:xfrm>
            <a:off x="1506471" y="1328880"/>
            <a:ext cx="8001480" cy="4981101"/>
          </a:xfrm>
          <a:prstGeom prst="rect">
            <a:avLst/>
          </a:prstGeom>
        </p:spPr>
      </p:pic>
    </p:spTree>
    <p:extLst>
      <p:ext uri="{BB962C8B-B14F-4D97-AF65-F5344CB8AC3E}">
        <p14:creationId xmlns:p14="http://schemas.microsoft.com/office/powerpoint/2010/main" val="720082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F18EBF-8FF3-380E-A282-55B8C82B1B16}"/>
              </a:ext>
            </a:extLst>
          </p:cNvPr>
          <p:cNvSpPr txBox="1"/>
          <p:nvPr/>
        </p:nvSpPr>
        <p:spPr>
          <a:xfrm>
            <a:off x="803812" y="805667"/>
            <a:ext cx="3518143" cy="584775"/>
          </a:xfrm>
          <a:prstGeom prst="rect">
            <a:avLst/>
          </a:prstGeom>
          <a:noFill/>
        </p:spPr>
        <p:txBody>
          <a:bodyPr wrap="none" rtlCol="0">
            <a:spAutoFit/>
          </a:bodyPr>
          <a:lstStyle/>
          <a:p>
            <a:r>
              <a:rPr lang="en-IN" sz="3200" b="1" dirty="0">
                <a:solidFill>
                  <a:schemeClr val="accent2">
                    <a:lumMod val="75000"/>
                  </a:schemeClr>
                </a:solidFill>
              </a:rPr>
              <a:t>Problem Statement</a:t>
            </a:r>
          </a:p>
        </p:txBody>
      </p:sp>
      <p:sp>
        <p:nvSpPr>
          <p:cNvPr id="3" name="TextBox 2">
            <a:extLst>
              <a:ext uri="{FF2B5EF4-FFF2-40B4-BE49-F238E27FC236}">
                <a16:creationId xmlns:a16="http://schemas.microsoft.com/office/drawing/2014/main" id="{2D128097-8D0B-3CA6-1FB8-82DBAAEB202D}"/>
              </a:ext>
            </a:extLst>
          </p:cNvPr>
          <p:cNvSpPr txBox="1"/>
          <p:nvPr/>
        </p:nvSpPr>
        <p:spPr>
          <a:xfrm>
            <a:off x="803812" y="1343352"/>
            <a:ext cx="10584375" cy="4708981"/>
          </a:xfrm>
          <a:prstGeom prst="rect">
            <a:avLst/>
          </a:prstGeom>
          <a:noFill/>
        </p:spPr>
        <p:txBody>
          <a:bodyPr wrap="square" rtlCol="0">
            <a:spAutoFit/>
          </a:bodyPr>
          <a:lstStyle/>
          <a:p>
            <a:pPr marL="285750" indent="-285750">
              <a:buFont typeface="Wingdings" panose="05000000000000000000" pitchFamily="2" charset="2"/>
              <a:buChar char="q"/>
            </a:pPr>
            <a:r>
              <a:rPr lang="en-US" sz="1500" dirty="0">
                <a:latin typeface="Arial" panose="020B0604020202020204" pitchFamily="34" charset="0"/>
                <a:cs typeface="Arial" panose="020B0604020202020204" pitchFamily="34" charset="0"/>
              </a:rPr>
              <a:t>A finance organization provides different loans to urban customers, faces a critical challenge in managing its loan approval process. When evaluating loan applications, the company must make informed decisions to minimize financial losses, which are primarily caused by lending to </a:t>
            </a:r>
            <a:r>
              <a:rPr lang="en-US" sz="1500" b="1" dirty="0">
                <a:latin typeface="Arial" panose="020B0604020202020204" pitchFamily="34" charset="0"/>
                <a:cs typeface="Arial" panose="020B0604020202020204" pitchFamily="34" charset="0"/>
              </a:rPr>
              <a:t>"risky"</a:t>
            </a:r>
            <a:r>
              <a:rPr lang="en-US" sz="1500" dirty="0">
                <a:latin typeface="Arial" panose="020B0604020202020204" pitchFamily="34" charset="0"/>
                <a:cs typeface="Arial" panose="020B0604020202020204" pitchFamily="34" charset="0"/>
              </a:rPr>
              <a:t> applicants.</a:t>
            </a:r>
          </a:p>
          <a:p>
            <a:endParaRPr lang="en-US" sz="1500"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sz="1500" b="1" dirty="0">
                <a:latin typeface="Arial" panose="020B0604020202020204" pitchFamily="34" charset="0"/>
                <a:cs typeface="Arial" panose="020B0604020202020204" pitchFamily="34" charset="0"/>
              </a:rPr>
              <a:t>Credit Losses</a:t>
            </a:r>
            <a:r>
              <a:rPr lang="en-US" sz="1500" dirty="0">
                <a:latin typeface="Arial" panose="020B0604020202020204" pitchFamily="34" charset="0"/>
                <a:cs typeface="Arial" panose="020B0604020202020204" pitchFamily="34" charset="0"/>
              </a:rPr>
              <a:t> occur when borrowers fail to repay their loans or default. In simple terms, borrowers labeled as </a:t>
            </a:r>
            <a:r>
              <a:rPr lang="en-US" sz="1500" b="1" dirty="0">
                <a:latin typeface="Arial" panose="020B0604020202020204" pitchFamily="34" charset="0"/>
                <a:cs typeface="Arial" panose="020B0604020202020204" pitchFamily="34" charset="0"/>
              </a:rPr>
              <a:t>"Charged-Off"</a:t>
            </a:r>
            <a:r>
              <a:rPr lang="en-US" sz="1500" dirty="0">
                <a:latin typeface="Arial" panose="020B0604020202020204" pitchFamily="34" charset="0"/>
                <a:cs typeface="Arial" panose="020B0604020202020204" pitchFamily="34" charset="0"/>
              </a:rPr>
              <a:t> are responsible for the largest financial losses to the company.</a:t>
            </a:r>
          </a:p>
          <a:p>
            <a:endParaRPr lang="en-US" sz="1500"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sz="1500" dirty="0">
                <a:latin typeface="Arial" panose="020B0604020202020204" pitchFamily="34" charset="0"/>
                <a:cs typeface="Arial" panose="020B0604020202020204" pitchFamily="34" charset="0"/>
              </a:rPr>
              <a:t>Goal of this analysis is to help </a:t>
            </a:r>
            <a:r>
              <a:rPr lang="en-US" sz="1500" b="1" dirty="0" err="1">
                <a:latin typeface="Arial" panose="020B0604020202020204" pitchFamily="34" charset="0"/>
                <a:cs typeface="Arial" panose="020B0604020202020204" pitchFamily="34" charset="0"/>
              </a:rPr>
              <a:t>LendingClub</a:t>
            </a:r>
            <a:r>
              <a:rPr lang="en-US" sz="1500" dirty="0">
                <a:latin typeface="Arial" panose="020B0604020202020204" pitchFamily="34" charset="0"/>
                <a:cs typeface="Arial" panose="020B0604020202020204" pitchFamily="34" charset="0"/>
              </a:rPr>
              <a:t> mitigate these credit losses. This challenge arises from two key scenarios:</a:t>
            </a:r>
          </a:p>
          <a:p>
            <a:pPr marL="742950" lvl="1" indent="-285750">
              <a:buFont typeface="Wingdings" panose="05000000000000000000" pitchFamily="2" charset="2"/>
              <a:buChar char="Ø"/>
            </a:pPr>
            <a:r>
              <a:rPr lang="en-US" sz="1500" dirty="0">
                <a:latin typeface="Arial" panose="020B0604020202020204" pitchFamily="34" charset="0"/>
                <a:cs typeface="Arial" panose="020B0604020202020204" pitchFamily="34" charset="0"/>
              </a:rPr>
              <a:t>Identifying applicants who are likely to repay their loans is crucial, as they can generate profits for the company through interest payments. Rejecting such applicants would lead to a loss of potential business.</a:t>
            </a:r>
          </a:p>
          <a:p>
            <a:pPr marL="742950" lvl="1" indent="-285750">
              <a:buFont typeface="Wingdings" panose="05000000000000000000" pitchFamily="2" charset="2"/>
              <a:buChar char="Ø"/>
            </a:pPr>
            <a:r>
              <a:rPr lang="en-US" sz="1500" dirty="0">
                <a:latin typeface="Arial" panose="020B0604020202020204" pitchFamily="34" charset="0"/>
                <a:cs typeface="Arial" panose="020B0604020202020204" pitchFamily="34" charset="0"/>
              </a:rPr>
              <a:t>Approving loans for applicants who are unlikely to repay and are at risk of default can result in substantial financial losses for the company.</a:t>
            </a:r>
          </a:p>
          <a:p>
            <a:pPr lvl="1"/>
            <a:endParaRPr lang="en-US" sz="1500"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sz="1500" dirty="0">
                <a:latin typeface="Arial" panose="020B0604020202020204" pitchFamily="34" charset="0"/>
                <a:cs typeface="Arial" panose="020B0604020202020204" pitchFamily="34" charset="0"/>
              </a:rPr>
              <a:t>The objective of this case study is to identify </a:t>
            </a:r>
            <a:r>
              <a:rPr lang="en-US" sz="1500" b="1" dirty="0">
                <a:latin typeface="Arial" panose="020B0604020202020204" pitchFamily="34" charset="0"/>
                <a:cs typeface="Arial" panose="020B0604020202020204" pitchFamily="34" charset="0"/>
              </a:rPr>
              <a:t>high-risk applicants</a:t>
            </a:r>
            <a:r>
              <a:rPr lang="en-US" sz="1500" dirty="0">
                <a:latin typeface="Arial" panose="020B0604020202020204" pitchFamily="34" charset="0"/>
                <a:cs typeface="Arial" panose="020B0604020202020204" pitchFamily="34" charset="0"/>
              </a:rPr>
              <a:t> who are likely to default, enabling the company to reduce credit losses. This will be achieved through </a:t>
            </a:r>
            <a:r>
              <a:rPr lang="en-US" sz="1500" b="1" dirty="0">
                <a:latin typeface="Arial" panose="020B0604020202020204" pitchFamily="34" charset="0"/>
                <a:cs typeface="Arial" panose="020B0604020202020204" pitchFamily="34" charset="0"/>
              </a:rPr>
              <a:t>Exploratory Data Analysis (EDA)</a:t>
            </a:r>
            <a:r>
              <a:rPr lang="en-US" sz="1500" dirty="0">
                <a:latin typeface="Arial" panose="020B0604020202020204" pitchFamily="34" charset="0"/>
                <a:cs typeface="Arial" panose="020B0604020202020204" pitchFamily="34" charset="0"/>
              </a:rPr>
              <a:t> using the provided dataset.</a:t>
            </a:r>
          </a:p>
          <a:p>
            <a:pPr marL="285750" indent="-285750">
              <a:buFont typeface="Wingdings" panose="05000000000000000000" pitchFamily="2" charset="2"/>
              <a:buChar char="q"/>
            </a:pPr>
            <a:endParaRPr lang="en-US" sz="1500"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sz="1500" dirty="0">
                <a:latin typeface="Arial" panose="020B0604020202020204" pitchFamily="34" charset="0"/>
                <a:cs typeface="Arial" panose="020B0604020202020204" pitchFamily="34" charset="0"/>
              </a:rPr>
              <a:t>Ultimately, the company aims to understand the </a:t>
            </a:r>
            <a:r>
              <a:rPr lang="en-US" sz="1500" b="1" dirty="0">
                <a:latin typeface="Arial" panose="020B0604020202020204" pitchFamily="34" charset="0"/>
                <a:cs typeface="Arial" panose="020B0604020202020204" pitchFamily="34" charset="0"/>
              </a:rPr>
              <a:t>key drivers</a:t>
            </a:r>
            <a:r>
              <a:rPr lang="en-US" sz="1500" dirty="0">
                <a:latin typeface="Arial" panose="020B0604020202020204" pitchFamily="34" charset="0"/>
                <a:cs typeface="Arial" panose="020B0604020202020204" pitchFamily="34" charset="0"/>
              </a:rPr>
              <a:t> or </a:t>
            </a:r>
            <a:r>
              <a:rPr lang="en-US" sz="1500" b="1" dirty="0">
                <a:latin typeface="Arial" panose="020B0604020202020204" pitchFamily="34" charset="0"/>
                <a:cs typeface="Arial" panose="020B0604020202020204" pitchFamily="34" charset="0"/>
              </a:rPr>
              <a:t>predictive variables</a:t>
            </a:r>
            <a:r>
              <a:rPr lang="en-US" sz="1500" dirty="0">
                <a:latin typeface="Arial" panose="020B0604020202020204" pitchFamily="34" charset="0"/>
                <a:cs typeface="Arial" panose="020B0604020202020204" pitchFamily="34" charset="0"/>
              </a:rPr>
              <a:t> behind loan defaults—those factors that strongly indicate the likelihood of a borrower defaulting. By gaining insights into these drivers, the company can better assess its portfolio and evaluate risks more effectively.</a:t>
            </a:r>
          </a:p>
          <a:p>
            <a:endParaRPr lang="en-IN" sz="1500" dirty="0"/>
          </a:p>
        </p:txBody>
      </p:sp>
    </p:spTree>
    <p:extLst>
      <p:ext uri="{BB962C8B-B14F-4D97-AF65-F5344CB8AC3E}">
        <p14:creationId xmlns:p14="http://schemas.microsoft.com/office/powerpoint/2010/main" val="3512461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B42DAE-7122-C245-32FC-B3A8AC1037C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79B2A74-7A62-11A8-B11A-98EAE29F86AF}"/>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Analysis(Unordered Categorical)</a:t>
            </a:r>
          </a:p>
        </p:txBody>
      </p:sp>
      <p:sp>
        <p:nvSpPr>
          <p:cNvPr id="8" name="Rectangle 4">
            <a:extLst>
              <a:ext uri="{FF2B5EF4-FFF2-40B4-BE49-F238E27FC236}">
                <a16:creationId xmlns:a16="http://schemas.microsoft.com/office/drawing/2014/main" id="{7AB4C798-77F8-BD13-83DE-BA8EF818215D}"/>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73602E94-9FBF-D81E-38BC-88AB1D2B69FB}"/>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5" name="Picture 4">
            <a:extLst>
              <a:ext uri="{FF2B5EF4-FFF2-40B4-BE49-F238E27FC236}">
                <a16:creationId xmlns:a16="http://schemas.microsoft.com/office/drawing/2014/main" id="{64950ACE-DDFF-BCF5-9385-70857B288D28}"/>
              </a:ext>
            </a:extLst>
          </p:cNvPr>
          <p:cNvPicPr>
            <a:picLocks noChangeAspect="1"/>
          </p:cNvPicPr>
          <p:nvPr/>
        </p:nvPicPr>
        <p:blipFill>
          <a:blip r:embed="rId2"/>
          <a:stretch>
            <a:fillRect/>
          </a:stretch>
        </p:blipFill>
        <p:spPr>
          <a:xfrm>
            <a:off x="2706084" y="1193364"/>
            <a:ext cx="5099309" cy="5087367"/>
          </a:xfrm>
          <a:prstGeom prst="rect">
            <a:avLst/>
          </a:prstGeom>
        </p:spPr>
      </p:pic>
    </p:spTree>
    <p:extLst>
      <p:ext uri="{BB962C8B-B14F-4D97-AF65-F5344CB8AC3E}">
        <p14:creationId xmlns:p14="http://schemas.microsoft.com/office/powerpoint/2010/main" val="28433291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281AA4-A98A-0843-B5BF-475D74690D1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753294B-FF18-421C-D9AC-167C80926623}"/>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Analysis(Unordered Categorical)</a:t>
            </a:r>
          </a:p>
        </p:txBody>
      </p:sp>
      <p:sp>
        <p:nvSpPr>
          <p:cNvPr id="8" name="Rectangle 4">
            <a:extLst>
              <a:ext uri="{FF2B5EF4-FFF2-40B4-BE49-F238E27FC236}">
                <a16:creationId xmlns:a16="http://schemas.microsoft.com/office/drawing/2014/main" id="{742BE3C8-C2A9-DBB4-67E2-3E8C11BD8C3C}"/>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C6A87B61-5A07-9CD8-4C47-567053669B55}"/>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6" name="Picture 5">
            <a:extLst>
              <a:ext uri="{FF2B5EF4-FFF2-40B4-BE49-F238E27FC236}">
                <a16:creationId xmlns:a16="http://schemas.microsoft.com/office/drawing/2014/main" id="{3A4CFE09-5459-273E-C5D0-95E097688D14}"/>
              </a:ext>
            </a:extLst>
          </p:cNvPr>
          <p:cNvPicPr>
            <a:picLocks noChangeAspect="1"/>
          </p:cNvPicPr>
          <p:nvPr/>
        </p:nvPicPr>
        <p:blipFill>
          <a:blip r:embed="rId2"/>
          <a:stretch>
            <a:fillRect/>
          </a:stretch>
        </p:blipFill>
        <p:spPr>
          <a:xfrm>
            <a:off x="764056" y="1643537"/>
            <a:ext cx="10712778" cy="3570926"/>
          </a:xfrm>
          <a:prstGeom prst="rect">
            <a:avLst/>
          </a:prstGeom>
        </p:spPr>
      </p:pic>
    </p:spTree>
    <p:extLst>
      <p:ext uri="{BB962C8B-B14F-4D97-AF65-F5344CB8AC3E}">
        <p14:creationId xmlns:p14="http://schemas.microsoft.com/office/powerpoint/2010/main" val="12366461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3ED6A-4B6E-68DE-D1EC-D7DE5FFEB04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C5D68EA-61DE-019D-3FB5-A1CBB99A9484}"/>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Analysis(Unordered Categorical)</a:t>
            </a:r>
          </a:p>
        </p:txBody>
      </p:sp>
      <p:sp>
        <p:nvSpPr>
          <p:cNvPr id="8" name="Rectangle 4">
            <a:extLst>
              <a:ext uri="{FF2B5EF4-FFF2-40B4-BE49-F238E27FC236}">
                <a16:creationId xmlns:a16="http://schemas.microsoft.com/office/drawing/2014/main" id="{CEF65D9F-8FC9-ADD7-7BBC-CE12BAD75905}"/>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5229128E-AE80-E365-2EBD-6003EA428B40}"/>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5" name="Picture 4">
            <a:extLst>
              <a:ext uri="{FF2B5EF4-FFF2-40B4-BE49-F238E27FC236}">
                <a16:creationId xmlns:a16="http://schemas.microsoft.com/office/drawing/2014/main" id="{7F487DE6-2DF5-75F4-7EB6-A4D40C066C05}"/>
              </a:ext>
            </a:extLst>
          </p:cNvPr>
          <p:cNvPicPr>
            <a:picLocks noChangeAspect="1"/>
          </p:cNvPicPr>
          <p:nvPr/>
        </p:nvPicPr>
        <p:blipFill>
          <a:blip r:embed="rId2"/>
          <a:stretch>
            <a:fillRect/>
          </a:stretch>
        </p:blipFill>
        <p:spPr>
          <a:xfrm>
            <a:off x="1260290" y="1328880"/>
            <a:ext cx="9671418" cy="4892852"/>
          </a:xfrm>
          <a:prstGeom prst="rect">
            <a:avLst/>
          </a:prstGeom>
        </p:spPr>
      </p:pic>
    </p:spTree>
    <p:extLst>
      <p:ext uri="{BB962C8B-B14F-4D97-AF65-F5344CB8AC3E}">
        <p14:creationId xmlns:p14="http://schemas.microsoft.com/office/powerpoint/2010/main" val="34182402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4D1FA0-29E7-06FD-AEDA-9F589DCD93B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E193FB5-03FA-0383-A0EF-7B4EA724BE41}"/>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Analysis(Unordered Categorical)</a:t>
            </a:r>
          </a:p>
        </p:txBody>
      </p:sp>
      <p:sp>
        <p:nvSpPr>
          <p:cNvPr id="8" name="Rectangle 4">
            <a:extLst>
              <a:ext uri="{FF2B5EF4-FFF2-40B4-BE49-F238E27FC236}">
                <a16:creationId xmlns:a16="http://schemas.microsoft.com/office/drawing/2014/main" id="{4A864066-91A7-3B77-DDE9-E8A66CFACA55}"/>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71BC476F-AD8D-05D9-8F66-C5D114E9312A}"/>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6" name="Picture 5">
            <a:extLst>
              <a:ext uri="{FF2B5EF4-FFF2-40B4-BE49-F238E27FC236}">
                <a16:creationId xmlns:a16="http://schemas.microsoft.com/office/drawing/2014/main" id="{4AD56083-26E8-D900-7DB8-93EDECB343B5}"/>
              </a:ext>
            </a:extLst>
          </p:cNvPr>
          <p:cNvPicPr>
            <a:picLocks noChangeAspect="1"/>
          </p:cNvPicPr>
          <p:nvPr/>
        </p:nvPicPr>
        <p:blipFill>
          <a:blip r:embed="rId2"/>
          <a:stretch>
            <a:fillRect/>
          </a:stretch>
        </p:blipFill>
        <p:spPr>
          <a:xfrm>
            <a:off x="510209" y="1097372"/>
            <a:ext cx="10611548" cy="5152038"/>
          </a:xfrm>
          <a:prstGeom prst="rect">
            <a:avLst/>
          </a:prstGeom>
        </p:spPr>
      </p:pic>
    </p:spTree>
    <p:extLst>
      <p:ext uri="{BB962C8B-B14F-4D97-AF65-F5344CB8AC3E}">
        <p14:creationId xmlns:p14="http://schemas.microsoft.com/office/powerpoint/2010/main" val="22276497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73E67D-B494-E158-BC09-6160D52283E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54D7E01-A1BB-D95D-FDF1-1F1B833312B2}"/>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Analysis(Categorical) - Insights</a:t>
            </a:r>
          </a:p>
        </p:txBody>
      </p:sp>
      <p:sp>
        <p:nvSpPr>
          <p:cNvPr id="8" name="Rectangle 4">
            <a:extLst>
              <a:ext uri="{FF2B5EF4-FFF2-40B4-BE49-F238E27FC236}">
                <a16:creationId xmlns:a16="http://schemas.microsoft.com/office/drawing/2014/main" id="{F39CF6EE-D18D-5C68-F72D-1D468706D649}"/>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E91C8A48-1AAF-CAD9-9FC8-43886A41D7A7}"/>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sp>
        <p:nvSpPr>
          <p:cNvPr id="4" name="TextBox 3">
            <a:extLst>
              <a:ext uri="{FF2B5EF4-FFF2-40B4-BE49-F238E27FC236}">
                <a16:creationId xmlns:a16="http://schemas.microsoft.com/office/drawing/2014/main" id="{B432BB64-4BA5-B8E9-1777-CB9838CBF304}"/>
              </a:ext>
            </a:extLst>
          </p:cNvPr>
          <p:cNvSpPr txBox="1"/>
          <p:nvPr/>
        </p:nvSpPr>
        <p:spPr>
          <a:xfrm>
            <a:off x="764056" y="1328880"/>
            <a:ext cx="10764925" cy="4770537"/>
          </a:xfrm>
          <a:prstGeom prst="rect">
            <a:avLst/>
          </a:prstGeom>
          <a:noFill/>
        </p:spPr>
        <p:txBody>
          <a:bodyPr wrap="square" rtlCol="0">
            <a:spAutoFit/>
          </a:bodyPr>
          <a:lstStyle/>
          <a:p>
            <a:pPr algn="l"/>
            <a:r>
              <a:rPr lang="en-US" sz="1600" b="1" i="0" dirty="0">
                <a:effectLst/>
                <a:latin typeface="system-ui"/>
              </a:rPr>
              <a:t>Ordered Categorical Variables:</a:t>
            </a:r>
            <a:r>
              <a:rPr lang="en-US" sz="1600" b="1" i="0" u="none" strike="noStrike" dirty="0">
                <a:effectLst/>
                <a:latin typeface="system-ui"/>
                <a:hlinkClick r:id="rId2"/>
              </a:rPr>
              <a:t>¶</a:t>
            </a:r>
            <a:endParaRPr lang="en-US" sz="1600" b="1" i="0" dirty="0">
              <a:effectLst/>
              <a:latin typeface="system-ui"/>
            </a:endParaRPr>
          </a:p>
          <a:p>
            <a:pPr marL="1200150" lvl="2" indent="-285750">
              <a:buFont typeface="Wingdings" panose="05000000000000000000" pitchFamily="2" charset="2"/>
              <a:buChar char="v"/>
            </a:pPr>
            <a:r>
              <a:rPr lang="en-US" sz="1600" b="0" i="0" dirty="0">
                <a:effectLst/>
                <a:latin typeface="system-ui"/>
              </a:rPr>
              <a:t>The majority of "Charged Off" loans come from applicants in </a:t>
            </a:r>
            <a:r>
              <a:rPr lang="en-US" sz="1600" b="1" i="0" dirty="0">
                <a:effectLst/>
                <a:latin typeface="system-ui"/>
              </a:rPr>
              <a:t>Grades B, C, and D.</a:t>
            </a:r>
          </a:p>
          <a:p>
            <a:pPr marL="1200150" lvl="2" indent="-285750">
              <a:buFont typeface="Wingdings" panose="05000000000000000000" pitchFamily="2" charset="2"/>
              <a:buChar char="v"/>
            </a:pPr>
            <a:r>
              <a:rPr lang="en-US" sz="1600" b="0" i="0" dirty="0">
                <a:effectLst/>
                <a:latin typeface="system-ui"/>
              </a:rPr>
              <a:t>Applicants in </a:t>
            </a:r>
            <a:r>
              <a:rPr lang="en-US" sz="1600" b="1" i="0" dirty="0">
                <a:effectLst/>
                <a:latin typeface="system-ui"/>
              </a:rPr>
              <a:t>Sub Grades B3, B4, and B5 </a:t>
            </a:r>
            <a:r>
              <a:rPr lang="en-US" sz="1600" b="0" i="0" dirty="0">
                <a:effectLst/>
                <a:latin typeface="system-ui"/>
              </a:rPr>
              <a:t>have a higher likelihood of defaulting.</a:t>
            </a:r>
          </a:p>
          <a:p>
            <a:pPr marL="1200150" lvl="2" indent="-285750">
              <a:buFont typeface="Wingdings" panose="05000000000000000000" pitchFamily="2" charset="2"/>
              <a:buChar char="v"/>
            </a:pPr>
            <a:r>
              <a:rPr lang="en-US" sz="1600" b="0" i="0" dirty="0">
                <a:effectLst/>
                <a:latin typeface="system-ui"/>
              </a:rPr>
              <a:t>Applicants who choose a </a:t>
            </a:r>
            <a:r>
              <a:rPr lang="en-US" sz="1600" b="1" i="0" dirty="0">
                <a:effectLst/>
                <a:latin typeface="system-ui"/>
              </a:rPr>
              <a:t>60-month</a:t>
            </a:r>
            <a:r>
              <a:rPr lang="en-US" sz="1600" b="0" i="0" dirty="0">
                <a:effectLst/>
                <a:latin typeface="system-ui"/>
              </a:rPr>
              <a:t> loan term are more likely to default compared to those who select a 36-month term.</a:t>
            </a:r>
          </a:p>
          <a:p>
            <a:pPr marL="1200150" lvl="2" indent="-285750">
              <a:buFont typeface="Wingdings" panose="05000000000000000000" pitchFamily="2" charset="2"/>
              <a:buChar char="v"/>
            </a:pPr>
            <a:r>
              <a:rPr lang="en-US" sz="1600" b="0" i="0" dirty="0">
                <a:effectLst/>
                <a:latin typeface="system-ui"/>
              </a:rPr>
              <a:t>The largest group of loan applicants have </a:t>
            </a:r>
            <a:r>
              <a:rPr lang="en-US" sz="1600" b="1" i="0" dirty="0">
                <a:effectLst/>
                <a:latin typeface="system-ui"/>
              </a:rPr>
              <a:t>Ten or more years </a:t>
            </a:r>
            <a:r>
              <a:rPr lang="en-US" sz="1600" b="0" i="0" dirty="0">
                <a:effectLst/>
                <a:latin typeface="system-ui"/>
              </a:rPr>
              <a:t>of work experience, and this group also has the highest default rate.</a:t>
            </a:r>
          </a:p>
          <a:p>
            <a:pPr marL="1200150" lvl="2" indent="-285750">
              <a:buFont typeface="Wingdings" panose="05000000000000000000" pitchFamily="2" charset="2"/>
              <a:buChar char="v"/>
            </a:pPr>
            <a:r>
              <a:rPr lang="en-US" sz="1600" b="0" i="0" dirty="0">
                <a:effectLst/>
                <a:latin typeface="system-ui"/>
              </a:rPr>
              <a:t>The number of loan applicants has increased consistently from </a:t>
            </a:r>
            <a:r>
              <a:rPr lang="en-US" sz="1600" b="1" i="0" dirty="0">
                <a:effectLst/>
                <a:latin typeface="system-ui"/>
              </a:rPr>
              <a:t>2007 to 2011, </a:t>
            </a:r>
            <a:r>
              <a:rPr lang="en-US" sz="1600" b="0" i="0" dirty="0">
                <a:effectLst/>
                <a:latin typeface="system-ui"/>
              </a:rPr>
              <a:t>suggesting a positive trend moving forward.</a:t>
            </a:r>
          </a:p>
          <a:p>
            <a:pPr marL="1200150" lvl="2" indent="-285750">
              <a:buFont typeface="Wingdings" panose="05000000000000000000" pitchFamily="2" charset="2"/>
              <a:buChar char="v"/>
            </a:pPr>
            <a:r>
              <a:rPr lang="en-US" sz="1600" b="1" i="0" dirty="0">
                <a:effectLst/>
                <a:latin typeface="system-ui"/>
              </a:rPr>
              <a:t>December</a:t>
            </a:r>
            <a:r>
              <a:rPr lang="en-US" sz="1600" b="0" i="0" dirty="0">
                <a:effectLst/>
                <a:latin typeface="system-ui"/>
              </a:rPr>
              <a:t> is the month with the highest loan application rate, likely due to the holiday season.</a:t>
            </a:r>
          </a:p>
          <a:p>
            <a:pPr marL="1200150" lvl="2" indent="-285750">
              <a:buFont typeface="Wingdings" panose="05000000000000000000" pitchFamily="2" charset="2"/>
              <a:buChar char="v"/>
            </a:pPr>
            <a:r>
              <a:rPr lang="en-US" sz="1600" b="0" i="0" dirty="0">
                <a:effectLst/>
                <a:latin typeface="system-ui"/>
              </a:rPr>
              <a:t>The fourth quarter (</a:t>
            </a:r>
            <a:r>
              <a:rPr lang="en-US" sz="1600" b="1" i="0" dirty="0">
                <a:effectLst/>
                <a:latin typeface="system-ui"/>
              </a:rPr>
              <a:t>Q4</a:t>
            </a:r>
            <a:r>
              <a:rPr lang="en-US" sz="1600" i="0" dirty="0">
                <a:effectLst/>
                <a:latin typeface="system-ui"/>
              </a:rPr>
              <a:t>)</a:t>
            </a:r>
            <a:r>
              <a:rPr lang="en-US" sz="1600" b="0" i="0" dirty="0">
                <a:effectLst/>
                <a:latin typeface="system-ui"/>
              </a:rPr>
              <a:t> sees the most loan applications, primarily due to the upcoming holiday season.</a:t>
            </a:r>
          </a:p>
          <a:p>
            <a:pPr marL="1200150" lvl="2" indent="-285750">
              <a:buFont typeface="Wingdings" panose="05000000000000000000" pitchFamily="2" charset="2"/>
              <a:buChar char="v"/>
            </a:pPr>
            <a:endParaRPr lang="en-US" sz="1600" b="0" i="0" dirty="0">
              <a:effectLst/>
              <a:latin typeface="system-ui"/>
            </a:endParaRPr>
          </a:p>
          <a:p>
            <a:pPr algn="l"/>
            <a:r>
              <a:rPr lang="en-US" sz="1600" b="1" i="0" dirty="0">
                <a:effectLst/>
                <a:latin typeface="system-ui"/>
              </a:rPr>
              <a:t>Unordered Categorical Variables:</a:t>
            </a:r>
          </a:p>
          <a:p>
            <a:pPr marL="1200150" lvl="2" indent="-285750">
              <a:buFont typeface="Wingdings" panose="05000000000000000000" pitchFamily="2" charset="2"/>
              <a:buChar char="v"/>
            </a:pPr>
            <a:r>
              <a:rPr lang="en-US" sz="1600" b="1" i="0" dirty="0">
                <a:effectLst/>
                <a:latin typeface="system-ui"/>
              </a:rPr>
              <a:t>Debt consolidation </a:t>
            </a:r>
            <a:r>
              <a:rPr lang="en-US" sz="1600" b="0" i="0" dirty="0">
                <a:effectLst/>
                <a:latin typeface="system-ui"/>
              </a:rPr>
              <a:t>loans are both the most common type of loan issued and the category with the highest default rate.</a:t>
            </a:r>
          </a:p>
          <a:p>
            <a:pPr marL="1200150" lvl="2" indent="-285750">
              <a:buFont typeface="Wingdings" panose="05000000000000000000" pitchFamily="2" charset="2"/>
              <a:buChar char="v"/>
            </a:pPr>
            <a:r>
              <a:rPr lang="en-US" sz="1600" b="0" i="0" dirty="0">
                <a:effectLst/>
                <a:latin typeface="system-ui"/>
              </a:rPr>
              <a:t>Loan applicants who live in </a:t>
            </a:r>
            <a:r>
              <a:rPr lang="en-US" sz="1600" i="0" dirty="0">
                <a:effectLst/>
                <a:latin typeface="system-ui"/>
              </a:rPr>
              <a:t>rented</a:t>
            </a:r>
            <a:r>
              <a:rPr lang="en-US" sz="1600" b="0" i="0" dirty="0">
                <a:effectLst/>
                <a:latin typeface="system-ui"/>
              </a:rPr>
              <a:t> or mortgaged homes are more likely to default on their loans.</a:t>
            </a:r>
          </a:p>
          <a:p>
            <a:pPr marL="1200150" lvl="2" indent="-285750">
              <a:buFont typeface="Wingdings" panose="05000000000000000000" pitchFamily="2" charset="2"/>
              <a:buChar char="v"/>
            </a:pPr>
            <a:r>
              <a:rPr lang="en-US" sz="1600" b="1" i="0" dirty="0">
                <a:effectLst/>
                <a:latin typeface="system-ui"/>
              </a:rPr>
              <a:t>Verified loan </a:t>
            </a:r>
            <a:r>
              <a:rPr lang="en-US" sz="1600" b="0" i="0" dirty="0">
                <a:effectLst/>
                <a:latin typeface="system-ui"/>
              </a:rPr>
              <a:t>applicants are defaulting more frequently than those who are unverified.</a:t>
            </a:r>
          </a:p>
          <a:p>
            <a:pPr marL="1200150" lvl="2" indent="-285750">
              <a:buFont typeface="Wingdings" panose="05000000000000000000" pitchFamily="2" charset="2"/>
              <a:buChar char="v"/>
            </a:pPr>
            <a:r>
              <a:rPr lang="en-US" sz="1600" b="0" i="0" dirty="0">
                <a:effectLst/>
                <a:latin typeface="system-ui"/>
              </a:rPr>
              <a:t>Loan applicants from California (</a:t>
            </a:r>
            <a:r>
              <a:rPr lang="en-US" sz="1600" b="1" i="0" dirty="0">
                <a:effectLst/>
                <a:latin typeface="system-ui"/>
              </a:rPr>
              <a:t>CA</a:t>
            </a:r>
            <a:r>
              <a:rPr lang="en-US" sz="1600" b="0" i="0" dirty="0">
                <a:effectLst/>
                <a:latin typeface="system-ui"/>
              </a:rPr>
              <a:t>), Florida (</a:t>
            </a:r>
            <a:r>
              <a:rPr lang="en-US" sz="1600" b="1" i="0" dirty="0">
                <a:effectLst/>
                <a:latin typeface="system-ui"/>
              </a:rPr>
              <a:t>FL</a:t>
            </a:r>
            <a:r>
              <a:rPr lang="en-US" sz="1600" i="0" dirty="0">
                <a:effectLst/>
                <a:latin typeface="system-ui"/>
              </a:rPr>
              <a:t>),</a:t>
            </a:r>
            <a:r>
              <a:rPr lang="en-US" sz="1600" b="0" i="0" dirty="0">
                <a:effectLst/>
                <a:latin typeface="system-ui"/>
              </a:rPr>
              <a:t> and New York (</a:t>
            </a:r>
            <a:r>
              <a:rPr lang="en-US" sz="1600" b="1" i="0" dirty="0">
                <a:effectLst/>
                <a:latin typeface="system-ui"/>
              </a:rPr>
              <a:t>NY</a:t>
            </a:r>
            <a:r>
              <a:rPr lang="en-US" sz="1600" b="0" i="0" dirty="0">
                <a:effectLst/>
                <a:latin typeface="system-ui"/>
              </a:rPr>
              <a:t>) are more likely to default.</a:t>
            </a:r>
          </a:p>
          <a:p>
            <a:endParaRPr lang="en-IN" sz="1600" dirty="0"/>
          </a:p>
        </p:txBody>
      </p:sp>
    </p:spTree>
    <p:extLst>
      <p:ext uri="{BB962C8B-B14F-4D97-AF65-F5344CB8AC3E}">
        <p14:creationId xmlns:p14="http://schemas.microsoft.com/office/powerpoint/2010/main" val="33009687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92010-84BB-D54F-4562-2C6BD2E32B6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86A2E39-8DE8-823A-829F-48B7F5F9B420}"/>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Analysis(Quantitative Variable)</a:t>
            </a:r>
          </a:p>
        </p:txBody>
      </p:sp>
      <p:sp>
        <p:nvSpPr>
          <p:cNvPr id="8" name="Rectangle 4">
            <a:extLst>
              <a:ext uri="{FF2B5EF4-FFF2-40B4-BE49-F238E27FC236}">
                <a16:creationId xmlns:a16="http://schemas.microsoft.com/office/drawing/2014/main" id="{5E6A755B-F734-9EC5-05F7-DCD75F6EFBB4}"/>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8FA96E1A-65BE-0699-EB6F-B22F7158D1F7}"/>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6" name="Picture 5">
            <a:extLst>
              <a:ext uri="{FF2B5EF4-FFF2-40B4-BE49-F238E27FC236}">
                <a16:creationId xmlns:a16="http://schemas.microsoft.com/office/drawing/2014/main" id="{7412FF57-8559-208D-5D59-1F2251D888B9}"/>
              </a:ext>
            </a:extLst>
          </p:cNvPr>
          <p:cNvPicPr>
            <a:picLocks noChangeAspect="1"/>
          </p:cNvPicPr>
          <p:nvPr/>
        </p:nvPicPr>
        <p:blipFill>
          <a:blip r:embed="rId2"/>
          <a:stretch>
            <a:fillRect/>
          </a:stretch>
        </p:blipFill>
        <p:spPr>
          <a:xfrm>
            <a:off x="1138812" y="1328880"/>
            <a:ext cx="9145832" cy="5024515"/>
          </a:xfrm>
          <a:prstGeom prst="rect">
            <a:avLst/>
          </a:prstGeom>
        </p:spPr>
      </p:pic>
    </p:spTree>
    <p:extLst>
      <p:ext uri="{BB962C8B-B14F-4D97-AF65-F5344CB8AC3E}">
        <p14:creationId xmlns:p14="http://schemas.microsoft.com/office/powerpoint/2010/main" val="20384841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AFAE72-74EE-CD64-968A-93F21192BD1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F136026-2D3C-F63F-53B5-33A3E2C228FF}"/>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Analysis(Quantitative Variable)</a:t>
            </a:r>
          </a:p>
        </p:txBody>
      </p:sp>
      <p:sp>
        <p:nvSpPr>
          <p:cNvPr id="8" name="Rectangle 4">
            <a:extLst>
              <a:ext uri="{FF2B5EF4-FFF2-40B4-BE49-F238E27FC236}">
                <a16:creationId xmlns:a16="http://schemas.microsoft.com/office/drawing/2014/main" id="{1C5558C9-0569-6F32-50F6-6A67E2F9463C}"/>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CCAEA78A-A5E2-D134-A15C-D2E4EB56DDBF}"/>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5" name="Picture 4">
            <a:extLst>
              <a:ext uri="{FF2B5EF4-FFF2-40B4-BE49-F238E27FC236}">
                <a16:creationId xmlns:a16="http://schemas.microsoft.com/office/drawing/2014/main" id="{AAB7A5AC-FAD3-ADFB-C686-0B0A5485397A}"/>
              </a:ext>
            </a:extLst>
          </p:cNvPr>
          <p:cNvPicPr>
            <a:picLocks noChangeAspect="1"/>
          </p:cNvPicPr>
          <p:nvPr/>
        </p:nvPicPr>
        <p:blipFill>
          <a:blip r:embed="rId2"/>
          <a:stretch>
            <a:fillRect/>
          </a:stretch>
        </p:blipFill>
        <p:spPr>
          <a:xfrm>
            <a:off x="1483039" y="1430525"/>
            <a:ext cx="8462239" cy="4794330"/>
          </a:xfrm>
          <a:prstGeom prst="rect">
            <a:avLst/>
          </a:prstGeom>
        </p:spPr>
      </p:pic>
    </p:spTree>
    <p:extLst>
      <p:ext uri="{BB962C8B-B14F-4D97-AF65-F5344CB8AC3E}">
        <p14:creationId xmlns:p14="http://schemas.microsoft.com/office/powerpoint/2010/main" val="26389866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4BF894-A8B5-EDA9-BEDE-A633AB4A5E7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BAE04E4-56B6-0781-340F-A327C4E2D959}"/>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Analysis(Quantitative Variable)</a:t>
            </a:r>
          </a:p>
        </p:txBody>
      </p:sp>
      <p:sp>
        <p:nvSpPr>
          <p:cNvPr id="8" name="Rectangle 4">
            <a:extLst>
              <a:ext uri="{FF2B5EF4-FFF2-40B4-BE49-F238E27FC236}">
                <a16:creationId xmlns:a16="http://schemas.microsoft.com/office/drawing/2014/main" id="{5EEE7A29-78B8-6AC8-A3C5-22B0FE23EA94}"/>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49C9B7AF-AC23-B8CE-F278-CED44917FB24}"/>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6" name="Picture 5">
            <a:extLst>
              <a:ext uri="{FF2B5EF4-FFF2-40B4-BE49-F238E27FC236}">
                <a16:creationId xmlns:a16="http://schemas.microsoft.com/office/drawing/2014/main" id="{5E7F225C-653D-3403-B95B-D373157023E5}"/>
              </a:ext>
            </a:extLst>
          </p:cNvPr>
          <p:cNvPicPr>
            <a:picLocks noChangeAspect="1"/>
          </p:cNvPicPr>
          <p:nvPr/>
        </p:nvPicPr>
        <p:blipFill>
          <a:blip r:embed="rId2"/>
          <a:stretch>
            <a:fillRect/>
          </a:stretch>
        </p:blipFill>
        <p:spPr>
          <a:xfrm>
            <a:off x="972122" y="1064397"/>
            <a:ext cx="9621297" cy="5217019"/>
          </a:xfrm>
          <a:prstGeom prst="rect">
            <a:avLst/>
          </a:prstGeom>
        </p:spPr>
      </p:pic>
    </p:spTree>
    <p:extLst>
      <p:ext uri="{BB962C8B-B14F-4D97-AF65-F5344CB8AC3E}">
        <p14:creationId xmlns:p14="http://schemas.microsoft.com/office/powerpoint/2010/main" val="9098556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ACC102-07A4-6966-DDE7-98F3AB1E372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3691045-781D-3D91-AF54-4EB6BAD97F6F}"/>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Analysis(Quantitative Variable)</a:t>
            </a:r>
          </a:p>
        </p:txBody>
      </p:sp>
      <p:sp>
        <p:nvSpPr>
          <p:cNvPr id="8" name="Rectangle 4">
            <a:extLst>
              <a:ext uri="{FF2B5EF4-FFF2-40B4-BE49-F238E27FC236}">
                <a16:creationId xmlns:a16="http://schemas.microsoft.com/office/drawing/2014/main" id="{EF74D313-9F73-6C0D-B6A7-F6E03DE02991}"/>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648D7525-26EA-5E1D-BB15-F6AD38E77714}"/>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5" name="Picture 4">
            <a:extLst>
              <a:ext uri="{FF2B5EF4-FFF2-40B4-BE49-F238E27FC236}">
                <a16:creationId xmlns:a16="http://schemas.microsoft.com/office/drawing/2014/main" id="{B2872CE2-B36A-41DC-83A3-ABF51A1043EA}"/>
              </a:ext>
            </a:extLst>
          </p:cNvPr>
          <p:cNvPicPr>
            <a:picLocks noChangeAspect="1"/>
          </p:cNvPicPr>
          <p:nvPr/>
        </p:nvPicPr>
        <p:blipFill>
          <a:blip r:embed="rId2"/>
          <a:stretch>
            <a:fillRect/>
          </a:stretch>
        </p:blipFill>
        <p:spPr>
          <a:xfrm>
            <a:off x="956332" y="1147821"/>
            <a:ext cx="9064361" cy="5101589"/>
          </a:xfrm>
          <a:prstGeom prst="rect">
            <a:avLst/>
          </a:prstGeom>
        </p:spPr>
      </p:pic>
    </p:spTree>
    <p:extLst>
      <p:ext uri="{BB962C8B-B14F-4D97-AF65-F5344CB8AC3E}">
        <p14:creationId xmlns:p14="http://schemas.microsoft.com/office/powerpoint/2010/main" val="26947437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842CE9-6AD2-A156-F92C-96E8F75F702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1D0B8A8-5810-D5C2-5187-7782E973CA5A}"/>
              </a:ext>
            </a:extLst>
          </p:cNvPr>
          <p:cNvSpPr txBox="1"/>
          <p:nvPr/>
        </p:nvSpPr>
        <p:spPr>
          <a:xfrm>
            <a:off x="764056" y="608590"/>
            <a:ext cx="7765153"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Analysis(Quantitative Variable)</a:t>
            </a:r>
          </a:p>
        </p:txBody>
      </p:sp>
      <p:sp>
        <p:nvSpPr>
          <p:cNvPr id="8" name="Rectangle 4">
            <a:extLst>
              <a:ext uri="{FF2B5EF4-FFF2-40B4-BE49-F238E27FC236}">
                <a16:creationId xmlns:a16="http://schemas.microsoft.com/office/drawing/2014/main" id="{0E79F6BA-9EBE-699E-2285-C50DCE29D79B}"/>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2E5498D6-D13A-2906-82C8-3E0A374EB57F}"/>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pic>
        <p:nvPicPr>
          <p:cNvPr id="6" name="Picture 5">
            <a:extLst>
              <a:ext uri="{FF2B5EF4-FFF2-40B4-BE49-F238E27FC236}">
                <a16:creationId xmlns:a16="http://schemas.microsoft.com/office/drawing/2014/main" id="{231D01E8-5BF1-E2F7-F5A4-48A594DF8421}"/>
              </a:ext>
            </a:extLst>
          </p:cNvPr>
          <p:cNvPicPr>
            <a:picLocks noChangeAspect="1"/>
          </p:cNvPicPr>
          <p:nvPr/>
        </p:nvPicPr>
        <p:blipFill>
          <a:blip r:embed="rId2"/>
          <a:stretch>
            <a:fillRect/>
          </a:stretch>
        </p:blipFill>
        <p:spPr>
          <a:xfrm>
            <a:off x="1078583" y="1177490"/>
            <a:ext cx="8913829" cy="5029086"/>
          </a:xfrm>
          <a:prstGeom prst="rect">
            <a:avLst/>
          </a:prstGeom>
        </p:spPr>
      </p:pic>
    </p:spTree>
    <p:extLst>
      <p:ext uri="{BB962C8B-B14F-4D97-AF65-F5344CB8AC3E}">
        <p14:creationId xmlns:p14="http://schemas.microsoft.com/office/powerpoint/2010/main" val="29214251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A66250-3F26-6B0B-C7A0-5F53CF7D751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05835B1-515D-D0CE-5019-939C560E1CF2}"/>
              </a:ext>
            </a:extLst>
          </p:cNvPr>
          <p:cNvSpPr txBox="1"/>
          <p:nvPr/>
        </p:nvSpPr>
        <p:spPr>
          <a:xfrm>
            <a:off x="803812" y="744112"/>
            <a:ext cx="2585195" cy="1077218"/>
          </a:xfrm>
          <a:prstGeom prst="rect">
            <a:avLst/>
          </a:prstGeom>
          <a:noFill/>
        </p:spPr>
        <p:txBody>
          <a:bodyPr wrap="none" rtlCol="0">
            <a:spAutoFit/>
          </a:bodyPr>
          <a:lstStyle/>
          <a:p>
            <a:r>
              <a:rPr lang="en-IN" sz="3200" b="1" dirty="0">
                <a:solidFill>
                  <a:schemeClr val="accent2">
                    <a:lumMod val="75000"/>
                  </a:schemeClr>
                </a:solidFill>
              </a:rPr>
              <a:t>Data Analysis</a:t>
            </a:r>
          </a:p>
          <a:p>
            <a:endParaRPr lang="en-IN" sz="3200" b="1" dirty="0">
              <a:solidFill>
                <a:schemeClr val="accent2">
                  <a:lumMod val="75000"/>
                </a:schemeClr>
              </a:solidFill>
            </a:endParaRPr>
          </a:p>
        </p:txBody>
      </p:sp>
      <p:sp>
        <p:nvSpPr>
          <p:cNvPr id="3" name="TextBox 2">
            <a:extLst>
              <a:ext uri="{FF2B5EF4-FFF2-40B4-BE49-F238E27FC236}">
                <a16:creationId xmlns:a16="http://schemas.microsoft.com/office/drawing/2014/main" id="{2AF63CEF-8CC4-E2F2-8703-91DC2F996C0E}"/>
              </a:ext>
            </a:extLst>
          </p:cNvPr>
          <p:cNvSpPr txBox="1"/>
          <p:nvPr/>
        </p:nvSpPr>
        <p:spPr>
          <a:xfrm>
            <a:off x="803812" y="1343352"/>
            <a:ext cx="10584375" cy="4755148"/>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Loan Status: The Key Attribute of Interest (</a:t>
            </a:r>
            <a:r>
              <a:rPr lang="en-US" sz="1600" b="1" dirty="0" err="1">
                <a:latin typeface="Arial" panose="020B0604020202020204" pitchFamily="34" charset="0"/>
                <a:cs typeface="Arial" panose="020B0604020202020204" pitchFamily="34" charset="0"/>
              </a:rPr>
              <a:t>loan_status</a:t>
            </a:r>
            <a:r>
              <a:rPr lang="en-US" sz="1600" b="1"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The </a:t>
            </a:r>
            <a:r>
              <a:rPr lang="en-US" sz="1600" dirty="0" err="1">
                <a:latin typeface="Arial" panose="020B0604020202020204" pitchFamily="34" charset="0"/>
                <a:cs typeface="Arial" panose="020B0604020202020204" pitchFamily="34" charset="0"/>
              </a:rPr>
              <a:t>loan_status</a:t>
            </a:r>
            <a:r>
              <a:rPr lang="en-US" sz="1600" dirty="0">
                <a:latin typeface="Arial" panose="020B0604020202020204" pitchFamily="34" charset="0"/>
                <a:cs typeface="Arial" panose="020B0604020202020204" pitchFamily="34" charset="0"/>
              </a:rPr>
              <a:t> column contains three distinct values</a:t>
            </a:r>
          </a:p>
          <a:p>
            <a:endParaRPr lang="en-US" sz="1600" dirty="0">
              <a:latin typeface="Arial" panose="020B0604020202020204" pitchFamily="34" charset="0"/>
              <a:cs typeface="Arial" panose="020B0604020202020204" pitchFamily="34" charset="0"/>
            </a:endParaRPr>
          </a:p>
          <a:p>
            <a:pPr marL="742950" lvl="1" indent="-285750">
              <a:buFont typeface="Wingdings" panose="05000000000000000000" pitchFamily="2" charset="2"/>
              <a:buChar char="v"/>
            </a:pPr>
            <a:r>
              <a:rPr lang="en-US" sz="1600" b="1" dirty="0">
                <a:latin typeface="Arial" panose="020B0604020202020204" pitchFamily="34" charset="0"/>
                <a:cs typeface="Arial" panose="020B0604020202020204" pitchFamily="34" charset="0"/>
              </a:rPr>
              <a:t>Fully-Paid</a:t>
            </a:r>
            <a:r>
              <a:rPr lang="en-US" sz="1600" dirty="0">
                <a:latin typeface="Arial" panose="020B0604020202020204" pitchFamily="34" charset="0"/>
                <a:cs typeface="Arial" panose="020B0604020202020204" pitchFamily="34" charset="0"/>
              </a:rPr>
              <a:t>: </a:t>
            </a:r>
          </a:p>
          <a:p>
            <a:pPr marL="1200150" lvl="2" indent="-285750">
              <a:buFont typeface="Wingdings" panose="05000000000000000000" pitchFamily="2" charset="2"/>
              <a:buChar char="§"/>
            </a:pPr>
            <a:r>
              <a:rPr lang="en-US" sz="1500" dirty="0">
                <a:latin typeface="Arial" panose="020B0604020202020204" pitchFamily="34" charset="0"/>
                <a:cs typeface="Arial" panose="020B0604020202020204" pitchFamily="34" charset="0"/>
              </a:rPr>
              <a:t>This indicates customers who have successfully repaid both the principal and interest of their loans.</a:t>
            </a:r>
          </a:p>
          <a:p>
            <a:pPr marL="1200150" lvl="2" indent="-285750">
              <a:buFont typeface="Wingdings" panose="05000000000000000000" pitchFamily="2" charset="2"/>
              <a:buChar char="§"/>
            </a:pPr>
            <a:r>
              <a:rPr lang="en-US" sz="1500" dirty="0">
                <a:latin typeface="Arial" panose="020B0604020202020204" pitchFamily="34" charset="0"/>
                <a:cs typeface="Arial" panose="020B0604020202020204" pitchFamily="34" charset="0"/>
              </a:rPr>
              <a:t>This category includes applicants who have repaid both the principal and the interest in full.</a:t>
            </a:r>
          </a:p>
          <a:p>
            <a:pPr marL="742950" lvl="1" indent="-285750">
              <a:buFont typeface="Wingdings" panose="05000000000000000000" pitchFamily="2" charset="2"/>
              <a:buChar char="v"/>
            </a:pPr>
            <a:r>
              <a:rPr lang="en-US" sz="1600" b="1" dirty="0">
                <a:latin typeface="Arial" panose="020B0604020202020204" pitchFamily="34" charset="0"/>
                <a:cs typeface="Arial" panose="020B0604020202020204" pitchFamily="34" charset="0"/>
              </a:rPr>
              <a:t>Charged-Off</a:t>
            </a:r>
            <a:r>
              <a:rPr lang="en-US" sz="1600" dirty="0">
                <a:latin typeface="Arial" panose="020B0604020202020204" pitchFamily="34" charset="0"/>
                <a:cs typeface="Arial" panose="020B0604020202020204" pitchFamily="34" charset="0"/>
              </a:rPr>
              <a:t>: </a:t>
            </a:r>
          </a:p>
          <a:p>
            <a:pPr marL="1200150" lvl="2" indent="-285750">
              <a:buFont typeface="Wingdings" panose="05000000000000000000" pitchFamily="2" charset="2"/>
              <a:buChar char="§"/>
            </a:pPr>
            <a:r>
              <a:rPr lang="en-US" sz="1500" dirty="0">
                <a:latin typeface="Arial" panose="020B0604020202020204" pitchFamily="34" charset="0"/>
                <a:cs typeface="Arial" panose="020B0604020202020204" pitchFamily="34" charset="0"/>
              </a:rPr>
              <a:t>This refers to customers who have defaulted on their loans, meaning they have been labeled as "Charged-Off.“</a:t>
            </a:r>
          </a:p>
          <a:p>
            <a:pPr marL="1200150" lvl="2" indent="-285750">
              <a:buFont typeface="Wingdings" panose="05000000000000000000" pitchFamily="2" charset="2"/>
              <a:buChar char="§"/>
            </a:pPr>
            <a:r>
              <a:rPr lang="en-US" sz="1500" dirty="0">
                <a:latin typeface="Arial" panose="020B0604020202020204" pitchFamily="34" charset="0"/>
                <a:cs typeface="Arial" panose="020B0604020202020204" pitchFamily="34" charset="0"/>
              </a:rPr>
              <a:t>This classification applies to applicants who have failed to make timely payments over an extended period, resulting in the loan being considered in default.</a:t>
            </a:r>
          </a:p>
          <a:p>
            <a:pPr marL="742950" lvl="1" indent="-285750">
              <a:buFont typeface="Wingdings" panose="05000000000000000000" pitchFamily="2" charset="2"/>
              <a:buChar char="v"/>
            </a:pPr>
            <a:r>
              <a:rPr lang="en-US" sz="1600" b="1" dirty="0">
                <a:latin typeface="Arial" panose="020B0604020202020204" pitchFamily="34" charset="0"/>
                <a:cs typeface="Arial" panose="020B0604020202020204" pitchFamily="34" charset="0"/>
              </a:rPr>
              <a:t>Current</a:t>
            </a:r>
            <a:r>
              <a:rPr lang="en-US" sz="1600" dirty="0">
                <a:latin typeface="Arial" panose="020B0604020202020204" pitchFamily="34" charset="0"/>
                <a:cs typeface="Arial" panose="020B0604020202020204" pitchFamily="34" charset="0"/>
              </a:rPr>
              <a:t>: </a:t>
            </a:r>
          </a:p>
          <a:p>
            <a:pPr marL="1200150" lvl="2" indent="-285750">
              <a:buFont typeface="Wingdings" panose="05000000000000000000" pitchFamily="2" charset="2"/>
              <a:buChar char="§"/>
            </a:pPr>
            <a:r>
              <a:rPr lang="en-US" sz="1500" dirty="0">
                <a:latin typeface="Arial" panose="020B0604020202020204" pitchFamily="34" charset="0"/>
                <a:cs typeface="Arial" panose="020B0604020202020204" pitchFamily="34" charset="0"/>
              </a:rPr>
              <a:t>This represents customers whose loans are still in progress. As such, there is no conclusive information about whether they will default in the future.</a:t>
            </a:r>
          </a:p>
          <a:p>
            <a:pPr marL="1200150" lvl="2" indent="-285750">
              <a:buFont typeface="Wingdings" panose="05000000000000000000" pitchFamily="2" charset="2"/>
              <a:buChar char="§"/>
            </a:pPr>
            <a:r>
              <a:rPr lang="en-US" sz="1500" dirty="0">
                <a:latin typeface="Arial" panose="020B0604020202020204" pitchFamily="34" charset="0"/>
                <a:cs typeface="Arial" panose="020B0604020202020204" pitchFamily="34" charset="0"/>
              </a:rPr>
              <a:t>Applicants in this category are still actively repaying their loans, meaning the loan tenure has not yet concluded. These individuals are not classified as "defaulted."</a:t>
            </a:r>
          </a:p>
          <a:p>
            <a:pPr marL="742950" lvl="1" indent="-285750">
              <a:buFont typeface="Wingdings" panose="05000000000000000000" pitchFamily="2" charset="2"/>
              <a:buChar char="v"/>
            </a:pP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For the purposes of this analysis, rows with a "Current" loan status will be excluded from the dataset, as they do not provide enough information to assess default risk.</a:t>
            </a:r>
          </a:p>
          <a:p>
            <a:endParaRPr lang="en-IN" sz="15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88583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6042B6-D0EA-1B69-0910-DDC258F7959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58F8E36-D75E-15A0-36D8-FF5CDC7A617C}"/>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Analysis(Quantitative) - Insights</a:t>
            </a:r>
          </a:p>
        </p:txBody>
      </p:sp>
      <p:sp>
        <p:nvSpPr>
          <p:cNvPr id="8" name="Rectangle 4">
            <a:extLst>
              <a:ext uri="{FF2B5EF4-FFF2-40B4-BE49-F238E27FC236}">
                <a16:creationId xmlns:a16="http://schemas.microsoft.com/office/drawing/2014/main" id="{7E918F8B-BDDB-AAE0-3FB4-B92536706D12}"/>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1D224FF7-0B6C-BBEE-F8FD-A0907D00976C}"/>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sp>
        <p:nvSpPr>
          <p:cNvPr id="4" name="TextBox 3">
            <a:extLst>
              <a:ext uri="{FF2B5EF4-FFF2-40B4-BE49-F238E27FC236}">
                <a16:creationId xmlns:a16="http://schemas.microsoft.com/office/drawing/2014/main" id="{2BAD0F29-9EE2-7686-F199-996F05FFC940}"/>
              </a:ext>
            </a:extLst>
          </p:cNvPr>
          <p:cNvSpPr txBox="1"/>
          <p:nvPr/>
        </p:nvSpPr>
        <p:spPr>
          <a:xfrm>
            <a:off x="916865" y="2105561"/>
            <a:ext cx="10764925" cy="1569660"/>
          </a:xfrm>
          <a:prstGeom prst="rect">
            <a:avLst/>
          </a:prstGeom>
          <a:noFill/>
        </p:spPr>
        <p:txBody>
          <a:bodyPr wrap="square" rtlCol="0">
            <a:spAutoFit/>
          </a:bodyPr>
          <a:lstStyle/>
          <a:p>
            <a:pPr algn="l"/>
            <a:r>
              <a:rPr lang="en-US" sz="1600" b="1" i="0" dirty="0">
                <a:effectLst/>
                <a:latin typeface="system-ui"/>
              </a:rPr>
              <a:t>Insights from Bivariate Analysis of Quantitative Variables</a:t>
            </a:r>
          </a:p>
          <a:p>
            <a:pPr algn="l"/>
            <a:endParaRPr lang="en-US" sz="1600" b="1" i="0" dirty="0">
              <a:effectLst/>
              <a:latin typeface="system-ui"/>
            </a:endParaRPr>
          </a:p>
          <a:p>
            <a:pPr marL="1200150" lvl="2" indent="-285750">
              <a:buFont typeface="Wingdings" panose="05000000000000000000" pitchFamily="2" charset="2"/>
              <a:buChar char="v"/>
            </a:pPr>
            <a:r>
              <a:rPr lang="en-US" sz="1600" i="0" dirty="0">
                <a:effectLst/>
                <a:latin typeface="system-ui"/>
              </a:rPr>
              <a:t>Most loan applicants who defaulted were granted loan amounts of </a:t>
            </a:r>
            <a:r>
              <a:rPr lang="en-US" sz="1600" b="1" i="0" dirty="0">
                <a:effectLst/>
                <a:latin typeface="system-ui"/>
              </a:rPr>
              <a:t>$15,000 </a:t>
            </a:r>
            <a:r>
              <a:rPr lang="en-US" sz="1600" i="0" dirty="0">
                <a:effectLst/>
                <a:latin typeface="system-ui"/>
              </a:rPr>
              <a:t>or more.</a:t>
            </a:r>
          </a:p>
          <a:p>
            <a:pPr marL="1200150" lvl="2" indent="-285750">
              <a:buFont typeface="Wingdings" panose="05000000000000000000" pitchFamily="2" charset="2"/>
              <a:buChar char="v"/>
            </a:pPr>
            <a:r>
              <a:rPr lang="en-US" sz="1600" i="0" dirty="0">
                <a:effectLst/>
                <a:latin typeface="system-ui"/>
              </a:rPr>
              <a:t>A large proportion of applicants who defaulted had </a:t>
            </a:r>
            <a:r>
              <a:rPr lang="en-US" sz="1600" b="1" i="0" dirty="0">
                <a:effectLst/>
                <a:latin typeface="system-ui"/>
              </a:rPr>
              <a:t>very high Debt-to-Income (DTI) </a:t>
            </a:r>
            <a:r>
              <a:rPr lang="en-US" sz="1600" i="0" dirty="0">
                <a:effectLst/>
                <a:latin typeface="system-ui"/>
              </a:rPr>
              <a:t>ratios.</a:t>
            </a:r>
          </a:p>
          <a:p>
            <a:pPr marL="1200150" lvl="2" indent="-285750">
              <a:buFont typeface="Wingdings" panose="05000000000000000000" pitchFamily="2" charset="2"/>
              <a:buChar char="v"/>
            </a:pPr>
            <a:r>
              <a:rPr lang="en-US" sz="1600" i="0" dirty="0">
                <a:effectLst/>
                <a:latin typeface="system-ui"/>
              </a:rPr>
              <a:t>A notable share of loan applicants who defaulted had interest rates between </a:t>
            </a:r>
            <a:r>
              <a:rPr lang="en-US" sz="1600" b="1" i="0" dirty="0">
                <a:effectLst/>
                <a:latin typeface="system-ui"/>
              </a:rPr>
              <a:t>13% and 17%.</a:t>
            </a:r>
          </a:p>
          <a:p>
            <a:pPr marL="1200150" lvl="2" indent="-285750">
              <a:buFont typeface="Wingdings" panose="05000000000000000000" pitchFamily="2" charset="2"/>
              <a:buChar char="v"/>
            </a:pPr>
            <a:r>
              <a:rPr lang="en-US" sz="1600" i="0" dirty="0">
                <a:effectLst/>
                <a:latin typeface="system-ui"/>
              </a:rPr>
              <a:t>The majority of loan applicants who charged off reported annual incomes below </a:t>
            </a:r>
            <a:r>
              <a:rPr lang="en-US" sz="1600" b="1" i="0" dirty="0">
                <a:effectLst/>
                <a:latin typeface="system-ui"/>
              </a:rPr>
              <a:t>$40,000.</a:t>
            </a:r>
          </a:p>
        </p:txBody>
      </p:sp>
    </p:spTree>
    <p:extLst>
      <p:ext uri="{BB962C8B-B14F-4D97-AF65-F5344CB8AC3E}">
        <p14:creationId xmlns:p14="http://schemas.microsoft.com/office/powerpoint/2010/main" val="2337913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2CB562-DC56-A775-B8BD-FEBE20B0D58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FC9A13D-9008-C5C1-6224-B6304930C09C}"/>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 - Inferences</a:t>
            </a:r>
          </a:p>
        </p:txBody>
      </p:sp>
      <p:sp>
        <p:nvSpPr>
          <p:cNvPr id="8" name="Rectangle 4">
            <a:extLst>
              <a:ext uri="{FF2B5EF4-FFF2-40B4-BE49-F238E27FC236}">
                <a16:creationId xmlns:a16="http://schemas.microsoft.com/office/drawing/2014/main" id="{904F5B05-69FD-E99F-2155-96C653894BFE}"/>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E33BAD0F-C19B-C26C-9DDA-540B8FADC04A}"/>
              </a:ext>
            </a:extLst>
          </p:cNvPr>
          <p:cNvSpPr txBox="1"/>
          <p:nvPr/>
        </p:nvSpPr>
        <p:spPr>
          <a:xfrm>
            <a:off x="510209" y="1207307"/>
            <a:ext cx="11171581" cy="5262979"/>
          </a:xfrm>
          <a:prstGeom prst="rect">
            <a:avLst/>
          </a:prstGeom>
          <a:noFill/>
        </p:spPr>
        <p:txBody>
          <a:bodyPr wrap="square" rtlCol="0">
            <a:spAutoFit/>
          </a:bodyPr>
          <a:lstStyle/>
          <a:p>
            <a:pPr marL="171450" indent="-171450" algn="l">
              <a:buFont typeface="Arial" panose="020B0604020202020204" pitchFamily="34" charset="0"/>
              <a:buChar char="•"/>
            </a:pPr>
            <a:r>
              <a:rPr lang="en-US" sz="1400" b="1" i="1" dirty="0">
                <a:effectLst/>
                <a:latin typeface="system-ui"/>
              </a:rPr>
              <a:t>Regional Default Risk</a:t>
            </a:r>
            <a:r>
              <a:rPr lang="en-US" sz="1400" b="1" i="0" dirty="0">
                <a:effectLst/>
                <a:latin typeface="system-ui"/>
              </a:rPr>
              <a:t>: </a:t>
            </a:r>
            <a:r>
              <a:rPr lang="en-US" sz="1400" b="0" i="0" dirty="0">
                <a:effectLst/>
                <a:latin typeface="system-ui"/>
              </a:rPr>
              <a:t>Loan applicants from states such as California (CA), Florida (FL), and New York (NY) have higher default rates. The company should monitor regional risk trends and consider adjusting its lending strategies or rates based on geographic risk factors.</a:t>
            </a:r>
          </a:p>
          <a:p>
            <a:pPr marL="171450" indent="-171450" algn="l">
              <a:buFont typeface="Arial" panose="020B0604020202020204" pitchFamily="34" charset="0"/>
              <a:buChar char="•"/>
            </a:pPr>
            <a:endParaRPr lang="en-US" sz="1400" b="0" i="0" dirty="0">
              <a:effectLst/>
              <a:latin typeface="system-ui"/>
            </a:endParaRPr>
          </a:p>
          <a:p>
            <a:pPr marL="171450" indent="-171450" algn="l">
              <a:buFont typeface="Arial" panose="020B0604020202020204" pitchFamily="34" charset="0"/>
              <a:buChar char="•"/>
            </a:pPr>
            <a:r>
              <a:rPr lang="en-US" sz="1400" b="1" i="1" dirty="0">
                <a:effectLst/>
                <a:latin typeface="system-ui"/>
              </a:rPr>
              <a:t>Debt Consolidation Loan Risk</a:t>
            </a:r>
            <a:r>
              <a:rPr lang="en-US" sz="1400" b="1" i="0" dirty="0">
                <a:effectLst/>
                <a:latin typeface="system-ui"/>
              </a:rPr>
              <a:t>: </a:t>
            </a:r>
            <a:r>
              <a:rPr lang="en-US" sz="1400" b="0" i="0" dirty="0">
                <a:effectLst/>
                <a:latin typeface="system-ui"/>
              </a:rPr>
              <a:t>Since debt consolidation loans account for the highest number of loans issued and defaults, the company should carefully scrutinize applicants seeking debt consolidation loans. Adjusting interest rates or offering financial counseling services could help mitigate this risk.</a:t>
            </a:r>
          </a:p>
          <a:p>
            <a:pPr marL="171450" indent="-171450" algn="l">
              <a:buFont typeface="Arial" panose="020B0604020202020204" pitchFamily="34" charset="0"/>
              <a:buChar char="•"/>
            </a:pPr>
            <a:endParaRPr lang="en-US" sz="1400" b="0" i="0" dirty="0">
              <a:effectLst/>
              <a:latin typeface="system-ui"/>
            </a:endParaRPr>
          </a:p>
          <a:p>
            <a:pPr marL="171450" indent="-171450" algn="l">
              <a:buFont typeface="Arial" panose="020B0604020202020204" pitchFamily="34" charset="0"/>
              <a:buChar char="•"/>
            </a:pPr>
            <a:r>
              <a:rPr lang="en-US" sz="1400" b="1" i="1" dirty="0">
                <a:effectLst/>
                <a:latin typeface="system-ui"/>
              </a:rPr>
              <a:t>Focus on Subgrades B3, B4, and B5</a:t>
            </a:r>
            <a:r>
              <a:rPr lang="en-US" sz="1400" b="1" i="0" dirty="0">
                <a:effectLst/>
                <a:latin typeface="system-ui"/>
              </a:rPr>
              <a:t>: </a:t>
            </a:r>
            <a:r>
              <a:rPr lang="en-US" sz="1400" b="0" i="0" dirty="0">
                <a:effectLst/>
                <a:latin typeface="system-ui"/>
              </a:rPr>
              <a:t>Special attention should be given to applicants in Subgrades B3, B4, and B5, as they exhibit a higher likelihood of charging off. Introducing additional risk mitigation strategies or offering lower loan amounts could be beneficial.</a:t>
            </a:r>
          </a:p>
          <a:p>
            <a:pPr marL="171450" indent="-171450" algn="l">
              <a:buFont typeface="Arial" panose="020B0604020202020204" pitchFamily="34" charset="0"/>
              <a:buChar char="•"/>
            </a:pPr>
            <a:endParaRPr lang="en-US" sz="1400" b="0" i="0" dirty="0">
              <a:effectLst/>
              <a:latin typeface="system-ui"/>
            </a:endParaRPr>
          </a:p>
          <a:p>
            <a:pPr marL="171450" indent="-171450" algn="l">
              <a:buFont typeface="Arial" panose="020B0604020202020204" pitchFamily="34" charset="0"/>
              <a:buChar char="•"/>
            </a:pPr>
            <a:r>
              <a:rPr lang="en-US" sz="1400" b="1" i="1" dirty="0">
                <a:effectLst/>
                <a:latin typeface="system-ui"/>
              </a:rPr>
              <a:t>Debt-to-Income Ratio and Interest Rate Risk</a:t>
            </a:r>
            <a:r>
              <a:rPr lang="en-US" sz="1400" b="1" i="0" dirty="0">
                <a:effectLst/>
                <a:latin typeface="system-ui"/>
              </a:rPr>
              <a:t>: </a:t>
            </a:r>
            <a:r>
              <a:rPr lang="en-US" sz="1400" b="0" i="0" dirty="0">
                <a:effectLst/>
                <a:latin typeface="system-ui"/>
              </a:rPr>
              <a:t>High Debt-to-Income (DTI) ratios and interest rates between 13% and 17% are strongly associated with loan defaults. The company should consider revising its interest rate policies and ensure that rates are more aligned with the applicant's DTI ratio to reduce the risk of default.</a:t>
            </a:r>
          </a:p>
          <a:p>
            <a:pPr marL="171450" indent="-171450" algn="l">
              <a:buFont typeface="Arial" panose="020B0604020202020204" pitchFamily="34" charset="0"/>
              <a:buChar char="•"/>
            </a:pPr>
            <a:endParaRPr lang="en-US" sz="1400" b="0" i="0" dirty="0">
              <a:effectLst/>
              <a:latin typeface="system-ui"/>
            </a:endParaRPr>
          </a:p>
          <a:p>
            <a:pPr marL="171450" indent="-171450" algn="l">
              <a:buFont typeface="Arial" panose="020B0604020202020204" pitchFamily="34" charset="0"/>
              <a:buChar char="•"/>
            </a:pPr>
            <a:r>
              <a:rPr lang="en-US" sz="1400" b="1" i="1" dirty="0">
                <a:effectLst/>
                <a:latin typeface="system-ui"/>
              </a:rPr>
              <a:t>Seasonal Loan Application Trends</a:t>
            </a:r>
            <a:r>
              <a:rPr lang="en-US" sz="1400" b="1" i="0" dirty="0">
                <a:effectLst/>
                <a:latin typeface="system-ui"/>
              </a:rPr>
              <a:t>: </a:t>
            </a:r>
            <a:r>
              <a:rPr lang="en-US" sz="1400" b="0" i="0" dirty="0">
                <a:effectLst/>
                <a:latin typeface="system-ui"/>
              </a:rPr>
              <a:t>December and the fourth quarter (Q4) see the highest volume of loan applications, likely due to the holiday season. The company should anticipate this surge in demand and ensure it has the capacity to process applications efficiently during these peak periods.</a:t>
            </a:r>
          </a:p>
          <a:p>
            <a:pPr marL="171450" indent="-171450" algn="l">
              <a:buFont typeface="Arial" panose="020B0604020202020204" pitchFamily="34" charset="0"/>
              <a:buChar char="•"/>
            </a:pPr>
            <a:endParaRPr lang="en-US" sz="1400" b="0" i="0" dirty="0">
              <a:effectLst/>
              <a:latin typeface="system-ui"/>
            </a:endParaRPr>
          </a:p>
          <a:p>
            <a:pPr marL="171450" indent="-171450" algn="l">
              <a:buFont typeface="Arial" panose="020B0604020202020204" pitchFamily="34" charset="0"/>
              <a:buChar char="•"/>
            </a:pPr>
            <a:r>
              <a:rPr lang="en-US" sz="1400" b="1" i="1" dirty="0">
                <a:effectLst/>
                <a:latin typeface="system-ui"/>
              </a:rPr>
              <a:t>Loan Verification Process</a:t>
            </a:r>
            <a:r>
              <a:rPr lang="en-US" sz="1400" b="1" i="0" dirty="0">
                <a:effectLst/>
                <a:latin typeface="system-ui"/>
              </a:rPr>
              <a:t>: </a:t>
            </a:r>
            <a:r>
              <a:rPr lang="en-US" sz="1400" b="0" i="0" dirty="0">
                <a:effectLst/>
                <a:latin typeface="system-ui"/>
              </a:rPr>
              <a:t>Verified applicants have shown a higher default rate compared to unverified applicants. The company should review and improve its verification process to ensure it accurately evaluates the creditworthiness of applicants and take corrective measures where necessary.</a:t>
            </a:r>
          </a:p>
          <a:p>
            <a:pPr marL="171450" indent="-171450" algn="l">
              <a:buFont typeface="Arial" panose="020B0604020202020204" pitchFamily="34" charset="0"/>
              <a:buChar char="•"/>
            </a:pPr>
            <a:r>
              <a:rPr lang="en-US" sz="1400" b="1" i="1" dirty="0">
                <a:effectLst/>
                <a:latin typeface="system-ui"/>
              </a:rPr>
              <a:t>Risk Evaluation for Grades B, C, and D</a:t>
            </a:r>
            <a:r>
              <a:rPr lang="en-US" sz="1400" b="1" i="0" dirty="0">
                <a:effectLst/>
                <a:latin typeface="system-ui"/>
              </a:rPr>
              <a:t>: </a:t>
            </a:r>
            <a:r>
              <a:rPr lang="en-US" sz="1400" b="0" i="0" dirty="0">
                <a:effectLst/>
                <a:latin typeface="system-ui"/>
              </a:rPr>
              <a:t>Since loan applicants from Grades B, C, and D are the main contributors to "Charged Off" loans, the company should consider applying more stringent risk assessment and underwriting criteria for applicants in these grades.</a:t>
            </a:r>
            <a:endParaRPr lang="en-US" sz="1200" dirty="0">
              <a:latin typeface="system-ui"/>
            </a:endParaRPr>
          </a:p>
          <a:p>
            <a:pPr algn="l"/>
            <a:endParaRPr lang="en-US" sz="1400" b="0" i="0" dirty="0">
              <a:effectLst/>
              <a:latin typeface="system-ui"/>
            </a:endParaRPr>
          </a:p>
          <a:p>
            <a:pPr marL="171450" indent="-171450" algn="l">
              <a:buFont typeface="Arial" panose="020B0604020202020204" pitchFamily="34" charset="0"/>
              <a:buChar char="•"/>
            </a:pPr>
            <a:endParaRPr lang="en-US" sz="1400" b="0" i="0" dirty="0">
              <a:effectLst/>
              <a:latin typeface="system-ui"/>
            </a:endParaRPr>
          </a:p>
        </p:txBody>
      </p:sp>
    </p:spTree>
    <p:extLst>
      <p:ext uri="{BB962C8B-B14F-4D97-AF65-F5344CB8AC3E}">
        <p14:creationId xmlns:p14="http://schemas.microsoft.com/office/powerpoint/2010/main" val="29945551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A2594D-08CE-4976-7BA5-6F3BCBDB90D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F490538-6ADC-15D2-A7A0-664364B731FB}"/>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Bivariate</a:t>
            </a:r>
            <a:r>
              <a:rPr lang="en-IN" sz="3200" b="1" baseline="0" dirty="0">
                <a:solidFill>
                  <a:schemeClr val="tx1"/>
                </a:solidFill>
              </a:rPr>
              <a:t> </a:t>
            </a:r>
            <a:r>
              <a:rPr lang="en-IN" sz="3200" b="1" dirty="0">
                <a:solidFill>
                  <a:schemeClr val="accent2">
                    <a:lumMod val="75000"/>
                  </a:schemeClr>
                </a:solidFill>
              </a:rPr>
              <a:t>Analysis - Inferences</a:t>
            </a:r>
          </a:p>
        </p:txBody>
      </p:sp>
      <p:sp>
        <p:nvSpPr>
          <p:cNvPr id="8" name="Rectangle 4">
            <a:extLst>
              <a:ext uri="{FF2B5EF4-FFF2-40B4-BE49-F238E27FC236}">
                <a16:creationId xmlns:a16="http://schemas.microsoft.com/office/drawing/2014/main" id="{39450F86-ED4B-15B0-D8DA-297BB51D5582}"/>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C3182F8E-B8CF-A277-4DEE-63AC08219C78}"/>
              </a:ext>
            </a:extLst>
          </p:cNvPr>
          <p:cNvSpPr txBox="1"/>
          <p:nvPr/>
        </p:nvSpPr>
        <p:spPr>
          <a:xfrm>
            <a:off x="510209" y="1207307"/>
            <a:ext cx="11171581" cy="4401205"/>
          </a:xfrm>
          <a:prstGeom prst="rect">
            <a:avLst/>
          </a:prstGeom>
          <a:noFill/>
        </p:spPr>
        <p:txBody>
          <a:bodyPr wrap="square" rtlCol="0">
            <a:spAutoFit/>
          </a:bodyPr>
          <a:lstStyle/>
          <a:p>
            <a:pPr marL="285750" indent="-285750" algn="l">
              <a:buFont typeface="Arial" panose="020B0604020202020204" pitchFamily="34" charset="0"/>
              <a:buChar char="•"/>
            </a:pPr>
            <a:r>
              <a:rPr lang="en-US" sz="1400" b="1" i="1" dirty="0">
                <a:effectLst/>
                <a:latin typeface="system-ui"/>
              </a:rPr>
              <a:t>High Loan Amount Risk</a:t>
            </a:r>
            <a:r>
              <a:rPr lang="en-US" sz="1400" b="1" i="0" dirty="0">
                <a:effectLst/>
                <a:latin typeface="system-ui"/>
              </a:rPr>
              <a:t>: </a:t>
            </a:r>
            <a:r>
              <a:rPr lang="en-US" sz="1400" b="0" i="0" dirty="0">
                <a:effectLst/>
                <a:latin typeface="system-ui"/>
              </a:rPr>
              <a:t>Applicants seeking loan amounts of $15,000 or more are more likely to default. To mitigate this risk, the company should conduct more rigorous assessments for larger loan requests and consider capping loan amounts for higher-risk applicants.</a:t>
            </a:r>
          </a:p>
          <a:p>
            <a:pPr marL="285750" indent="-285750" algn="l">
              <a:buFont typeface="Arial" panose="020B0604020202020204" pitchFamily="34" charset="0"/>
              <a:buChar char="•"/>
            </a:pPr>
            <a:endParaRPr lang="en-US" sz="1400" b="0" i="0" dirty="0">
              <a:effectLst/>
              <a:latin typeface="system-ui"/>
            </a:endParaRPr>
          </a:p>
          <a:p>
            <a:pPr marL="285750" indent="-285750" algn="l">
              <a:buFont typeface="Arial" panose="020B0604020202020204" pitchFamily="34" charset="0"/>
              <a:buChar char="•"/>
            </a:pPr>
            <a:r>
              <a:rPr lang="en-US" sz="1400" b="1" i="1" dirty="0">
                <a:effectLst/>
                <a:latin typeface="system-ui"/>
              </a:rPr>
              <a:t>Housing Status and Default Likelihood</a:t>
            </a:r>
            <a:r>
              <a:rPr lang="en-US" sz="1400" b="1" i="0" dirty="0">
                <a:effectLst/>
                <a:latin typeface="system-ui"/>
              </a:rPr>
              <a:t>: </a:t>
            </a:r>
            <a:r>
              <a:rPr lang="en-US" sz="1400" b="0" i="0" dirty="0">
                <a:effectLst/>
                <a:latin typeface="system-ui"/>
              </a:rPr>
              <a:t>Applicants who live in rented or mortgaged homes tend to have a higher risk of defaulting. This information should be factored into the underwriting process to assess the stability of the applicant’s housing situation and its potential impact on their ability to repay the loan.</a:t>
            </a:r>
          </a:p>
          <a:p>
            <a:pPr marL="285750" indent="-285750" algn="l">
              <a:buFont typeface="Arial" panose="020B0604020202020204" pitchFamily="34" charset="0"/>
              <a:buChar char="•"/>
            </a:pPr>
            <a:endParaRPr lang="en-US" sz="1400" b="0" i="0" dirty="0">
              <a:effectLst/>
              <a:latin typeface="system-ui"/>
            </a:endParaRPr>
          </a:p>
          <a:p>
            <a:pPr marL="285750" indent="-285750">
              <a:buFont typeface="Arial" panose="020B0604020202020204" pitchFamily="34" charset="0"/>
              <a:buChar char="•"/>
            </a:pPr>
            <a:r>
              <a:rPr lang="en-US" sz="1400" b="1" i="1" dirty="0">
                <a:latin typeface="system-ui"/>
              </a:rPr>
              <a:t>Loan Term Considerations</a:t>
            </a:r>
            <a:r>
              <a:rPr lang="en-US" sz="1400" b="1" dirty="0">
                <a:latin typeface="system-ui"/>
              </a:rPr>
              <a:t>: </a:t>
            </a:r>
            <a:r>
              <a:rPr lang="en-US" sz="1400" dirty="0">
                <a:latin typeface="system-ui"/>
              </a:rPr>
              <a:t>Given that applicants opting for 60-month loan terms tend to default more often, the company should assess the risks associated with longer loan durations and consider limiting maximum terms or adjusting interest rates accordingly.</a:t>
            </a:r>
          </a:p>
          <a:p>
            <a:pPr marL="285750" indent="-285750">
              <a:buFont typeface="Arial" panose="020B0604020202020204" pitchFamily="34" charset="0"/>
              <a:buChar char="•"/>
            </a:pPr>
            <a:endParaRPr lang="en-US" sz="1400" dirty="0">
              <a:latin typeface="system-ui"/>
            </a:endParaRPr>
          </a:p>
          <a:p>
            <a:pPr marL="285750" indent="-285750">
              <a:buFont typeface="Arial" panose="020B0604020202020204" pitchFamily="34" charset="0"/>
              <a:buChar char="•"/>
            </a:pPr>
            <a:r>
              <a:rPr lang="en-US" sz="1400" b="1" i="1" dirty="0">
                <a:latin typeface="system-ui"/>
              </a:rPr>
              <a:t>Growth Trend in Loan Applications</a:t>
            </a:r>
            <a:r>
              <a:rPr lang="en-US" sz="1400" b="1" dirty="0">
                <a:latin typeface="system-ui"/>
              </a:rPr>
              <a:t>: </a:t>
            </a:r>
            <a:r>
              <a:rPr lang="en-US" sz="1400" dirty="0">
                <a:latin typeface="system-ui"/>
              </a:rPr>
              <a:t>The steady rise in loan applications from 2007 to 2011 reflects a growing market trend. The company can leverage this growth by maintaining a competitive position in the industry while strengthening its risk management practices.</a:t>
            </a:r>
          </a:p>
          <a:p>
            <a:pPr marL="285750" indent="-285750">
              <a:buFont typeface="Arial" panose="020B0604020202020204" pitchFamily="34" charset="0"/>
              <a:buChar char="•"/>
            </a:pPr>
            <a:endParaRPr lang="en-US" sz="1400" dirty="0">
              <a:latin typeface="system-ui"/>
            </a:endParaRPr>
          </a:p>
          <a:p>
            <a:pPr marL="285750" indent="-285750">
              <a:buFont typeface="Arial" panose="020B0604020202020204" pitchFamily="34" charset="0"/>
              <a:buChar char="•"/>
            </a:pPr>
            <a:r>
              <a:rPr lang="en-US" sz="1400" b="1" i="1" dirty="0">
                <a:latin typeface="system-ui"/>
              </a:rPr>
              <a:t>Income Level and Default Probability</a:t>
            </a:r>
            <a:r>
              <a:rPr lang="en-US" sz="1400" b="1" dirty="0">
                <a:latin typeface="system-ui"/>
              </a:rPr>
              <a:t>: </a:t>
            </a:r>
            <a:r>
              <a:rPr lang="en-US" sz="1400" dirty="0">
                <a:latin typeface="system-ui"/>
              </a:rPr>
              <a:t>Applicants with an annual income of less than $40,000 are more likely to default. The company could offer financial education or set loan amount caps based on income levels to ensure loan affordability for applicants with lower incomes.</a:t>
            </a:r>
          </a:p>
          <a:p>
            <a:pPr marL="285750" indent="-285750">
              <a:buFont typeface="Arial" panose="020B0604020202020204" pitchFamily="34" charset="0"/>
              <a:buChar char="•"/>
            </a:pPr>
            <a:endParaRPr lang="en-US" sz="1400" dirty="0">
              <a:latin typeface="system-ui"/>
            </a:endParaRPr>
          </a:p>
          <a:p>
            <a:pPr marL="285750" indent="-285750">
              <a:buFont typeface="Arial" panose="020B0604020202020204" pitchFamily="34" charset="0"/>
              <a:buChar char="•"/>
            </a:pPr>
            <a:r>
              <a:rPr lang="en-US" sz="1400" b="1" i="1" dirty="0">
                <a:latin typeface="system-ui"/>
              </a:rPr>
              <a:t>Experience and Default Risk</a:t>
            </a:r>
            <a:r>
              <a:rPr lang="en-US" sz="1400" b="1" dirty="0">
                <a:latin typeface="system-ui"/>
              </a:rPr>
              <a:t>: </a:t>
            </a:r>
            <a:r>
              <a:rPr lang="en-US" sz="1400" dirty="0">
                <a:latin typeface="system-ui"/>
              </a:rPr>
              <a:t>Loan applicants with 10 or more years of experience tend to have a higher likelihood of default. This suggests that experience alone may not be a reliable indicator of creditworthiness, prompting the need for a more holistic credit scoring system that accounts for other risk factors. s with lower incomes.</a:t>
            </a:r>
          </a:p>
          <a:p>
            <a:pPr algn="l">
              <a:buFont typeface="Arial" panose="020B0604020202020204" pitchFamily="34" charset="0"/>
              <a:buChar char="•"/>
            </a:pPr>
            <a:endParaRPr lang="en-US" sz="1400" b="0" i="1" dirty="0">
              <a:effectLst/>
              <a:latin typeface="system-ui"/>
            </a:endParaRPr>
          </a:p>
        </p:txBody>
      </p:sp>
    </p:spTree>
    <p:extLst>
      <p:ext uri="{BB962C8B-B14F-4D97-AF65-F5344CB8AC3E}">
        <p14:creationId xmlns:p14="http://schemas.microsoft.com/office/powerpoint/2010/main" val="10865805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AADEDE-4F07-ABC7-A659-F811F382F8C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DF2B65C-4039-8080-84C4-4099D214B223}"/>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Correlation Analysis</a:t>
            </a:r>
          </a:p>
        </p:txBody>
      </p:sp>
      <p:sp>
        <p:nvSpPr>
          <p:cNvPr id="8" name="Rectangle 4">
            <a:extLst>
              <a:ext uri="{FF2B5EF4-FFF2-40B4-BE49-F238E27FC236}">
                <a16:creationId xmlns:a16="http://schemas.microsoft.com/office/drawing/2014/main" id="{49DBB28E-8B24-BAC1-13E4-879D8AC85EA2}"/>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607A1101-DF44-CC50-3E20-A2541EEE50D7}"/>
              </a:ext>
            </a:extLst>
          </p:cNvPr>
          <p:cNvPicPr>
            <a:picLocks noChangeAspect="1"/>
          </p:cNvPicPr>
          <p:nvPr/>
        </p:nvPicPr>
        <p:blipFill>
          <a:blip r:embed="rId2"/>
          <a:stretch>
            <a:fillRect/>
          </a:stretch>
        </p:blipFill>
        <p:spPr>
          <a:xfrm>
            <a:off x="2396480" y="1193365"/>
            <a:ext cx="7727907" cy="5116103"/>
          </a:xfrm>
          <a:prstGeom prst="rect">
            <a:avLst/>
          </a:prstGeom>
        </p:spPr>
      </p:pic>
    </p:spTree>
    <p:extLst>
      <p:ext uri="{BB962C8B-B14F-4D97-AF65-F5344CB8AC3E}">
        <p14:creationId xmlns:p14="http://schemas.microsoft.com/office/powerpoint/2010/main" val="11805835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FEA5FC-F10C-2EBC-A936-8743C7E005A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0F26B16-D4E7-D9D7-F426-2C534FCE58AC}"/>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Correlation Analysis - Insights</a:t>
            </a:r>
          </a:p>
        </p:txBody>
      </p:sp>
      <p:sp>
        <p:nvSpPr>
          <p:cNvPr id="8" name="Rectangle 4">
            <a:extLst>
              <a:ext uri="{FF2B5EF4-FFF2-40B4-BE49-F238E27FC236}">
                <a16:creationId xmlns:a16="http://schemas.microsoft.com/office/drawing/2014/main" id="{EACA0927-BA54-2BBE-CBC4-245CBFCF4A20}"/>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E6582B21-A8C8-9EBA-44BC-AE688B694542}"/>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sp>
        <p:nvSpPr>
          <p:cNvPr id="4" name="TextBox 3">
            <a:extLst>
              <a:ext uri="{FF2B5EF4-FFF2-40B4-BE49-F238E27FC236}">
                <a16:creationId xmlns:a16="http://schemas.microsoft.com/office/drawing/2014/main" id="{A6B1AE14-6000-F998-C9AD-A3724A4FDD4C}"/>
              </a:ext>
            </a:extLst>
          </p:cNvPr>
          <p:cNvSpPr txBox="1"/>
          <p:nvPr/>
        </p:nvSpPr>
        <p:spPr>
          <a:xfrm>
            <a:off x="916865" y="1792082"/>
            <a:ext cx="10764925" cy="2831544"/>
          </a:xfrm>
          <a:prstGeom prst="rect">
            <a:avLst/>
          </a:prstGeom>
          <a:noFill/>
        </p:spPr>
        <p:txBody>
          <a:bodyPr wrap="square" rtlCol="0">
            <a:spAutoFit/>
          </a:bodyPr>
          <a:lstStyle/>
          <a:p>
            <a:pPr algn="l"/>
            <a:r>
              <a:rPr lang="en-US" b="1" i="0" dirty="0">
                <a:effectLst/>
                <a:latin typeface="system-ui"/>
              </a:rPr>
              <a:t>Inferences from Correlation Metrics</a:t>
            </a:r>
          </a:p>
          <a:p>
            <a:pPr lvl="1"/>
            <a:r>
              <a:rPr lang="en-US" sz="1600" b="1" i="0" dirty="0">
                <a:effectLst/>
                <a:latin typeface="system-ui"/>
              </a:rPr>
              <a:t>Strong Correlation</a:t>
            </a:r>
          </a:p>
          <a:p>
            <a:pPr marL="1200150" lvl="2" indent="-285750">
              <a:buFont typeface="Wingdings" panose="05000000000000000000" pitchFamily="2" charset="2"/>
              <a:buChar char="v"/>
            </a:pPr>
            <a:r>
              <a:rPr lang="en-US" sz="1600" i="0" dirty="0">
                <a:effectLst/>
                <a:latin typeface="system-ui"/>
              </a:rPr>
              <a:t>There is a significant correlation between installment and </a:t>
            </a:r>
            <a:r>
              <a:rPr lang="en-US" sz="1600" i="0" dirty="0" err="1">
                <a:effectLst/>
                <a:latin typeface="system-ui"/>
              </a:rPr>
              <a:t>funded_amnt</a:t>
            </a:r>
            <a:r>
              <a:rPr lang="en-US" sz="1600" i="0" dirty="0">
                <a:effectLst/>
                <a:latin typeface="system-ui"/>
              </a:rPr>
              <a:t>, </a:t>
            </a:r>
            <a:r>
              <a:rPr lang="en-US" sz="1600" i="0" dirty="0" err="1">
                <a:effectLst/>
                <a:latin typeface="system-ui"/>
              </a:rPr>
              <a:t>loan_amnt</a:t>
            </a:r>
            <a:r>
              <a:rPr lang="en-US" sz="1600" i="0" dirty="0">
                <a:effectLst/>
                <a:latin typeface="system-ui"/>
              </a:rPr>
              <a:t>, as well as </a:t>
            </a:r>
            <a:r>
              <a:rPr lang="en-US" sz="1600" i="0" dirty="0" err="1">
                <a:effectLst/>
                <a:latin typeface="system-ui"/>
              </a:rPr>
              <a:t>funded_amnt_inv</a:t>
            </a:r>
            <a:r>
              <a:rPr lang="en-US" sz="1600" i="0" dirty="0">
                <a:effectLst/>
                <a:latin typeface="system-ui"/>
              </a:rPr>
              <a:t>.</a:t>
            </a:r>
          </a:p>
          <a:p>
            <a:pPr marL="1200150" lvl="2" indent="-285750">
              <a:buFont typeface="Wingdings" panose="05000000000000000000" pitchFamily="2" charset="2"/>
              <a:buChar char="v"/>
            </a:pPr>
            <a:r>
              <a:rPr lang="en-US" sz="1600" i="0" dirty="0">
                <a:effectLst/>
                <a:latin typeface="system-ui"/>
              </a:rPr>
              <a:t>term shows a strong relationship with the interest rate.</a:t>
            </a:r>
          </a:p>
          <a:p>
            <a:pPr marL="1200150" lvl="2" indent="-285750">
              <a:buFont typeface="Wingdings" panose="05000000000000000000" pitchFamily="2" charset="2"/>
              <a:buChar char="v"/>
            </a:pPr>
            <a:r>
              <a:rPr lang="en-US" sz="1600" i="0" dirty="0" err="1">
                <a:effectLst/>
                <a:latin typeface="system-ui"/>
              </a:rPr>
              <a:t>annual_inc</a:t>
            </a:r>
            <a:r>
              <a:rPr lang="en-US" sz="1600" i="0" dirty="0">
                <a:effectLst/>
                <a:latin typeface="system-ui"/>
              </a:rPr>
              <a:t> exhibits a notable correlation with </a:t>
            </a:r>
            <a:r>
              <a:rPr lang="en-US" sz="1600" i="0" dirty="0" err="1">
                <a:effectLst/>
                <a:latin typeface="system-ui"/>
              </a:rPr>
              <a:t>loan_amnt</a:t>
            </a:r>
            <a:r>
              <a:rPr lang="en-US" sz="1600" i="0" dirty="0">
                <a:effectLst/>
                <a:latin typeface="system-ui"/>
              </a:rPr>
              <a:t>.</a:t>
            </a:r>
          </a:p>
          <a:p>
            <a:pPr lvl="1"/>
            <a:r>
              <a:rPr lang="en-US" sz="1600" b="1" i="0" dirty="0">
                <a:effectLst/>
                <a:latin typeface="system-ui"/>
              </a:rPr>
              <a:t>Weak Correlation</a:t>
            </a:r>
          </a:p>
          <a:p>
            <a:pPr marL="1200150" lvl="2" indent="-285750">
              <a:buFont typeface="Wingdings" panose="05000000000000000000" pitchFamily="2" charset="2"/>
              <a:buChar char="v"/>
            </a:pPr>
            <a:r>
              <a:rPr lang="en-US" sz="1600" i="0" dirty="0" err="1">
                <a:effectLst/>
                <a:latin typeface="system-ui"/>
              </a:rPr>
              <a:t>dti</a:t>
            </a:r>
            <a:r>
              <a:rPr lang="en-US" sz="1600" i="0" dirty="0">
                <a:effectLst/>
                <a:latin typeface="system-ui"/>
              </a:rPr>
              <a:t> displays a weak correlation with most other fields.</a:t>
            </a:r>
          </a:p>
          <a:p>
            <a:pPr marL="1200150" lvl="2" indent="-285750">
              <a:buFont typeface="Wingdings" panose="05000000000000000000" pitchFamily="2" charset="2"/>
              <a:buChar char="v"/>
            </a:pPr>
            <a:r>
              <a:rPr lang="en-US" sz="1600" i="0" dirty="0" err="1">
                <a:effectLst/>
                <a:latin typeface="system-ui"/>
              </a:rPr>
              <a:t>emp_length</a:t>
            </a:r>
            <a:r>
              <a:rPr lang="en-US" sz="1600" i="0" dirty="0">
                <a:effectLst/>
                <a:latin typeface="system-ui"/>
              </a:rPr>
              <a:t> also shows a weak correlation with several other variables.</a:t>
            </a:r>
          </a:p>
          <a:p>
            <a:pPr lvl="1"/>
            <a:r>
              <a:rPr lang="en-US" sz="1600" b="1" i="0" dirty="0">
                <a:effectLst/>
                <a:latin typeface="system-ui"/>
              </a:rPr>
              <a:t>Negative Correlation</a:t>
            </a:r>
          </a:p>
          <a:p>
            <a:pPr marL="1200150" lvl="2" indent="-285750">
              <a:buFont typeface="Wingdings" panose="05000000000000000000" pitchFamily="2" charset="2"/>
              <a:buChar char="v"/>
            </a:pPr>
            <a:r>
              <a:rPr lang="en-US" sz="1600" i="0" dirty="0" err="1">
                <a:effectLst/>
                <a:latin typeface="system-ui"/>
              </a:rPr>
              <a:t>pub_rec_bankruptcies</a:t>
            </a:r>
            <a:r>
              <a:rPr lang="en-US" sz="1600" i="0" dirty="0">
                <a:effectLst/>
                <a:latin typeface="system-ui"/>
              </a:rPr>
              <a:t> is negatively correlated with nearly all other fields.</a:t>
            </a:r>
          </a:p>
          <a:p>
            <a:pPr marL="1200150" lvl="2" indent="-285750">
              <a:buFont typeface="Wingdings" panose="05000000000000000000" pitchFamily="2" charset="2"/>
              <a:buChar char="v"/>
            </a:pPr>
            <a:r>
              <a:rPr lang="en-US" sz="1600" i="0" dirty="0" err="1">
                <a:effectLst/>
                <a:latin typeface="system-ui"/>
              </a:rPr>
              <a:t>annual_inc</a:t>
            </a:r>
            <a:r>
              <a:rPr lang="en-US" sz="1600" i="0" dirty="0">
                <a:effectLst/>
                <a:latin typeface="system-ui"/>
              </a:rPr>
              <a:t> shows a negative correlation with </a:t>
            </a:r>
            <a:r>
              <a:rPr lang="en-US" sz="1600" i="0" dirty="0" err="1">
                <a:effectLst/>
                <a:latin typeface="system-ui"/>
              </a:rPr>
              <a:t>dti</a:t>
            </a:r>
            <a:r>
              <a:rPr lang="en-US" sz="1600" i="0" dirty="0">
                <a:effectLst/>
                <a:latin typeface="system-ui"/>
              </a:rPr>
              <a:t>.</a:t>
            </a:r>
          </a:p>
        </p:txBody>
      </p:sp>
    </p:spTree>
    <p:extLst>
      <p:ext uri="{BB962C8B-B14F-4D97-AF65-F5344CB8AC3E}">
        <p14:creationId xmlns:p14="http://schemas.microsoft.com/office/powerpoint/2010/main" val="8176262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4ACD83-80E8-F00A-4DAF-984BE86CAE8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E13DD5D-D31D-30C5-5542-3DB3E7D61DE8}"/>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Multivariate Analysis</a:t>
            </a:r>
          </a:p>
        </p:txBody>
      </p:sp>
      <p:sp>
        <p:nvSpPr>
          <p:cNvPr id="8" name="Rectangle 4">
            <a:extLst>
              <a:ext uri="{FF2B5EF4-FFF2-40B4-BE49-F238E27FC236}">
                <a16:creationId xmlns:a16="http://schemas.microsoft.com/office/drawing/2014/main" id="{9775DCE5-4664-425F-081C-DE9163A4AF2F}"/>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4" name="Picture 3">
            <a:extLst>
              <a:ext uri="{FF2B5EF4-FFF2-40B4-BE49-F238E27FC236}">
                <a16:creationId xmlns:a16="http://schemas.microsoft.com/office/drawing/2014/main" id="{E7729455-02A2-6528-37E7-84ED8427F251}"/>
              </a:ext>
            </a:extLst>
          </p:cNvPr>
          <p:cNvPicPr>
            <a:picLocks noChangeAspect="1"/>
          </p:cNvPicPr>
          <p:nvPr/>
        </p:nvPicPr>
        <p:blipFill>
          <a:blip r:embed="rId2"/>
          <a:stretch>
            <a:fillRect/>
          </a:stretch>
        </p:blipFill>
        <p:spPr>
          <a:xfrm>
            <a:off x="680292" y="1183843"/>
            <a:ext cx="10831416" cy="4490313"/>
          </a:xfrm>
          <a:prstGeom prst="rect">
            <a:avLst/>
          </a:prstGeom>
        </p:spPr>
      </p:pic>
    </p:spTree>
    <p:extLst>
      <p:ext uri="{BB962C8B-B14F-4D97-AF65-F5344CB8AC3E}">
        <p14:creationId xmlns:p14="http://schemas.microsoft.com/office/powerpoint/2010/main" val="348035580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364B54-CBA5-7208-F377-6EB3CFC4D46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FED1A90-7D2B-693A-0603-91FBD3379303}"/>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Multivariate Analysis</a:t>
            </a:r>
          </a:p>
        </p:txBody>
      </p:sp>
      <p:sp>
        <p:nvSpPr>
          <p:cNvPr id="8" name="Rectangle 4">
            <a:extLst>
              <a:ext uri="{FF2B5EF4-FFF2-40B4-BE49-F238E27FC236}">
                <a16:creationId xmlns:a16="http://schemas.microsoft.com/office/drawing/2014/main" id="{5B4E7BC7-6DBC-C3CD-D5C0-EF933C3A1A16}"/>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7" name="Picture 6">
            <a:extLst>
              <a:ext uri="{FF2B5EF4-FFF2-40B4-BE49-F238E27FC236}">
                <a16:creationId xmlns:a16="http://schemas.microsoft.com/office/drawing/2014/main" id="{5A3E4D01-581F-EC1E-1224-8A649FAA20CF}"/>
              </a:ext>
            </a:extLst>
          </p:cNvPr>
          <p:cNvPicPr>
            <a:picLocks noChangeAspect="1"/>
          </p:cNvPicPr>
          <p:nvPr/>
        </p:nvPicPr>
        <p:blipFill>
          <a:blip r:embed="rId2"/>
          <a:stretch>
            <a:fillRect/>
          </a:stretch>
        </p:blipFill>
        <p:spPr>
          <a:xfrm>
            <a:off x="477624" y="1150746"/>
            <a:ext cx="11236751" cy="4945150"/>
          </a:xfrm>
          <a:prstGeom prst="rect">
            <a:avLst/>
          </a:prstGeom>
        </p:spPr>
      </p:pic>
    </p:spTree>
    <p:extLst>
      <p:ext uri="{BB962C8B-B14F-4D97-AF65-F5344CB8AC3E}">
        <p14:creationId xmlns:p14="http://schemas.microsoft.com/office/powerpoint/2010/main" val="554501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3BFC8F-B555-5567-E3AA-6FBA06BFF82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B42D8FC-8590-E3CD-7ABE-F5288D0B3E85}"/>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Multivariate Analysis</a:t>
            </a:r>
          </a:p>
        </p:txBody>
      </p:sp>
      <p:sp>
        <p:nvSpPr>
          <p:cNvPr id="8" name="Rectangle 4">
            <a:extLst>
              <a:ext uri="{FF2B5EF4-FFF2-40B4-BE49-F238E27FC236}">
                <a16:creationId xmlns:a16="http://schemas.microsoft.com/office/drawing/2014/main" id="{51DA08F1-8961-5CDE-C1E0-1F9A3DAA3C77}"/>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4" name="Picture 3">
            <a:extLst>
              <a:ext uri="{FF2B5EF4-FFF2-40B4-BE49-F238E27FC236}">
                <a16:creationId xmlns:a16="http://schemas.microsoft.com/office/drawing/2014/main" id="{AB32B992-4EA4-15BF-8EFC-8D166D701CD0}"/>
              </a:ext>
            </a:extLst>
          </p:cNvPr>
          <p:cNvPicPr>
            <a:picLocks noChangeAspect="1"/>
          </p:cNvPicPr>
          <p:nvPr/>
        </p:nvPicPr>
        <p:blipFill>
          <a:blip r:embed="rId2"/>
          <a:stretch>
            <a:fillRect/>
          </a:stretch>
        </p:blipFill>
        <p:spPr>
          <a:xfrm>
            <a:off x="669304" y="1328880"/>
            <a:ext cx="10614582" cy="4512925"/>
          </a:xfrm>
          <a:prstGeom prst="rect">
            <a:avLst/>
          </a:prstGeom>
        </p:spPr>
      </p:pic>
    </p:spTree>
    <p:extLst>
      <p:ext uri="{BB962C8B-B14F-4D97-AF65-F5344CB8AC3E}">
        <p14:creationId xmlns:p14="http://schemas.microsoft.com/office/powerpoint/2010/main" val="23840230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709F9C-8D03-304D-1E5F-98A815B6082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5A6A724-0E61-F486-95FA-1517E68BE23B}"/>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Multivariate Analysis</a:t>
            </a:r>
          </a:p>
        </p:txBody>
      </p:sp>
      <p:sp>
        <p:nvSpPr>
          <p:cNvPr id="8" name="Rectangle 4">
            <a:extLst>
              <a:ext uri="{FF2B5EF4-FFF2-40B4-BE49-F238E27FC236}">
                <a16:creationId xmlns:a16="http://schemas.microsoft.com/office/drawing/2014/main" id="{AF02D70D-57DF-84C6-CBFE-417F98D18E8A}"/>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D3FAC50A-8A90-DF2D-F4AB-D475AF7839F1}"/>
              </a:ext>
            </a:extLst>
          </p:cNvPr>
          <p:cNvPicPr>
            <a:picLocks noChangeAspect="1"/>
          </p:cNvPicPr>
          <p:nvPr/>
        </p:nvPicPr>
        <p:blipFill>
          <a:blip r:embed="rId2"/>
          <a:stretch>
            <a:fillRect/>
          </a:stretch>
        </p:blipFill>
        <p:spPr>
          <a:xfrm>
            <a:off x="565777" y="1193365"/>
            <a:ext cx="11060445" cy="4709762"/>
          </a:xfrm>
          <a:prstGeom prst="rect">
            <a:avLst/>
          </a:prstGeom>
        </p:spPr>
      </p:pic>
    </p:spTree>
    <p:extLst>
      <p:ext uri="{BB962C8B-B14F-4D97-AF65-F5344CB8AC3E}">
        <p14:creationId xmlns:p14="http://schemas.microsoft.com/office/powerpoint/2010/main" val="56247669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7FAEEE-2990-52F6-536B-E1C8B53AE58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42DAABE-F15E-C2E3-EC37-F20C44BF7436}"/>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Multivariate Analysis</a:t>
            </a:r>
          </a:p>
        </p:txBody>
      </p:sp>
      <p:sp>
        <p:nvSpPr>
          <p:cNvPr id="8" name="Rectangle 4">
            <a:extLst>
              <a:ext uri="{FF2B5EF4-FFF2-40B4-BE49-F238E27FC236}">
                <a16:creationId xmlns:a16="http://schemas.microsoft.com/office/drawing/2014/main" id="{261CAA01-1DA0-59BA-F8F6-206C4ACDC603}"/>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4" name="Picture 3">
            <a:extLst>
              <a:ext uri="{FF2B5EF4-FFF2-40B4-BE49-F238E27FC236}">
                <a16:creationId xmlns:a16="http://schemas.microsoft.com/office/drawing/2014/main" id="{6CB8DFF6-FFF4-E536-C629-A1742AA90571}"/>
              </a:ext>
            </a:extLst>
          </p:cNvPr>
          <p:cNvPicPr>
            <a:picLocks noChangeAspect="1"/>
          </p:cNvPicPr>
          <p:nvPr/>
        </p:nvPicPr>
        <p:blipFill>
          <a:blip r:embed="rId2"/>
          <a:stretch>
            <a:fillRect/>
          </a:stretch>
        </p:blipFill>
        <p:spPr>
          <a:xfrm>
            <a:off x="764056" y="1328880"/>
            <a:ext cx="10805862" cy="4677047"/>
          </a:xfrm>
          <a:prstGeom prst="rect">
            <a:avLst/>
          </a:prstGeom>
        </p:spPr>
      </p:pic>
    </p:spTree>
    <p:extLst>
      <p:ext uri="{BB962C8B-B14F-4D97-AF65-F5344CB8AC3E}">
        <p14:creationId xmlns:p14="http://schemas.microsoft.com/office/powerpoint/2010/main" val="2649091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8BF07B-6C0D-F24E-8EF2-3F20AA5FA1E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D1500D0-87F2-FEF6-A274-7279B273B803}"/>
              </a:ext>
            </a:extLst>
          </p:cNvPr>
          <p:cNvSpPr txBox="1"/>
          <p:nvPr/>
        </p:nvSpPr>
        <p:spPr>
          <a:xfrm>
            <a:off x="803812" y="668698"/>
            <a:ext cx="4077591" cy="584775"/>
          </a:xfrm>
          <a:prstGeom prst="rect">
            <a:avLst/>
          </a:prstGeom>
          <a:noFill/>
        </p:spPr>
        <p:txBody>
          <a:bodyPr wrap="square" rtlCol="0">
            <a:spAutoFit/>
          </a:bodyPr>
          <a:lstStyle/>
          <a:p>
            <a:r>
              <a:rPr lang="en-IN" sz="3200" b="1" dirty="0">
                <a:solidFill>
                  <a:schemeClr val="accent2">
                    <a:lumMod val="75000"/>
                  </a:schemeClr>
                </a:solidFill>
              </a:rPr>
              <a:t>Data Analysis(contd..)</a:t>
            </a:r>
          </a:p>
        </p:txBody>
      </p:sp>
      <p:sp>
        <p:nvSpPr>
          <p:cNvPr id="8" name="Rectangle 4">
            <a:extLst>
              <a:ext uri="{FF2B5EF4-FFF2-40B4-BE49-F238E27FC236}">
                <a16:creationId xmlns:a16="http://schemas.microsoft.com/office/drawing/2014/main" id="{97775EED-C33F-B437-7443-24B4D0021D91}"/>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7" name="Rectangle 11">
            <a:extLst>
              <a:ext uri="{FF2B5EF4-FFF2-40B4-BE49-F238E27FC236}">
                <a16:creationId xmlns:a16="http://schemas.microsoft.com/office/drawing/2014/main" id="{E47961B4-FE3D-C971-DB61-A64B3B8BB402}"/>
              </a:ext>
            </a:extLst>
          </p:cNvPr>
          <p:cNvSpPr>
            <a:spLocks noChangeArrowheads="1"/>
          </p:cNvSpPr>
          <p:nvPr/>
        </p:nvSpPr>
        <p:spPr bwMode="auto">
          <a:xfrm>
            <a:off x="614314" y="1417112"/>
            <a:ext cx="11461422" cy="48243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ts val="5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rPr>
              <a:t>Key Predictors of Loan Approval</a:t>
            </a:r>
          </a:p>
          <a:p>
            <a:pPr marL="0" marR="0" lvl="0" indent="0" algn="l" defTabSz="914400" rtl="0" eaLnBrk="0" fontAlgn="base" latinLnBrk="0" hangingPunct="0">
              <a:lnSpc>
                <a:spcPct val="100000"/>
              </a:lnSpc>
              <a:spcBef>
                <a:spcPts val="50"/>
              </a:spcBef>
              <a:spcAft>
                <a:spcPct val="0"/>
              </a:spcAft>
              <a:buClrTx/>
              <a:buSzTx/>
              <a:buFontTx/>
              <a:buNone/>
              <a:tabLst/>
            </a:pPr>
            <a:r>
              <a:rPr kumimoji="0" lang="en-US" altLang="en-US" sz="1400" b="0" i="0" u="none" strike="noStrike" cap="none" normalizeH="0" baseline="0" dirty="0">
                <a:ln>
                  <a:noFill/>
                </a:ln>
                <a:solidFill>
                  <a:schemeClr val="tx1"/>
                </a:solidFill>
                <a:effectLst/>
                <a:latin typeface="Arial" panose="020B0604020202020204" pitchFamily="34" charset="0"/>
              </a:rPr>
              <a:t>The following attributes are crucial in predicting loan approval and rejection. These predictors are available during the loan application process. Note that some may be excluded due to missing data.</a:t>
            </a:r>
          </a:p>
          <a:p>
            <a:pPr marL="0" marR="0" lvl="0" indent="0" algn="l" defTabSz="914400" rtl="0" eaLnBrk="0" fontAlgn="base" latinLnBrk="0" hangingPunct="0">
              <a:lnSpc>
                <a:spcPct val="100000"/>
              </a:lnSpc>
              <a:spcBef>
                <a:spcPts val="50"/>
              </a:spcBef>
              <a:spcAft>
                <a:spcPct val="0"/>
              </a:spcAft>
              <a:buClrTx/>
              <a:buSzTx/>
              <a:buFontTx/>
              <a:buNone/>
              <a:tabLst/>
            </a:pPr>
            <a:endParaRPr kumimoji="0" lang="en-US" altLang="en-US" sz="1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ts val="5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rPr>
              <a:t>Loan applicants information:</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Annual Income (</a:t>
            </a:r>
            <a:r>
              <a:rPr kumimoji="0" lang="en-US" altLang="en-US" sz="1200" b="1" i="0" u="none" strike="noStrike" cap="none" normalizeH="0" baseline="0" dirty="0" err="1">
                <a:ln>
                  <a:noFill/>
                </a:ln>
                <a:solidFill>
                  <a:schemeClr val="tx1"/>
                </a:solidFill>
                <a:effectLst/>
                <a:latin typeface="Arial" panose="020B0604020202020204" pitchFamily="34" charset="0"/>
              </a:rPr>
              <a:t>annual_inc</a:t>
            </a:r>
            <a:r>
              <a:rPr kumimoji="0" lang="en-US" altLang="en-US" sz="1200" b="1" i="0"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Higher income generally increases loan approval chances.</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Home Ownership (</a:t>
            </a:r>
            <a:r>
              <a:rPr kumimoji="0" lang="en-US" altLang="en-US" sz="1200" b="1" i="0" u="none" strike="noStrike" cap="none" normalizeH="0" baseline="0" dirty="0" err="1">
                <a:ln>
                  <a:noFill/>
                </a:ln>
                <a:solidFill>
                  <a:schemeClr val="tx1"/>
                </a:solidFill>
                <a:effectLst/>
                <a:latin typeface="Arial" panose="020B0604020202020204" pitchFamily="34" charset="0"/>
              </a:rPr>
              <a:t>home_ownership</a:t>
            </a:r>
            <a:r>
              <a:rPr kumimoji="0" lang="en-US" altLang="en-US" sz="1200" b="1" i="0"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Owning a home offers collateral, improving approval odds.</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Employment Length (</a:t>
            </a:r>
            <a:r>
              <a:rPr kumimoji="0" lang="en-US" altLang="en-US" sz="1200" b="1" i="0" u="none" strike="noStrike" cap="none" normalizeH="0" baseline="0" dirty="0" err="1">
                <a:ln>
                  <a:noFill/>
                </a:ln>
                <a:solidFill>
                  <a:schemeClr val="tx1"/>
                </a:solidFill>
                <a:effectLst/>
                <a:latin typeface="Arial" panose="020B0604020202020204" pitchFamily="34" charset="0"/>
              </a:rPr>
              <a:t>emp_length</a:t>
            </a:r>
            <a:r>
              <a:rPr kumimoji="0" lang="en-US" altLang="en-US" sz="1200" b="1" i="0"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Longer employment tenure signals financial stability, boosting approval likelihood.</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Debt to Income (</a:t>
            </a:r>
            <a:r>
              <a:rPr kumimoji="0" lang="en-US" altLang="en-US" sz="1200" b="1" i="0" u="none" strike="noStrike" cap="none" normalizeH="0" baseline="0" dirty="0" err="1">
                <a:ln>
                  <a:noFill/>
                </a:ln>
                <a:solidFill>
                  <a:schemeClr val="tx1"/>
                </a:solidFill>
                <a:effectLst/>
                <a:latin typeface="Arial" panose="020B0604020202020204" pitchFamily="34" charset="0"/>
              </a:rPr>
              <a:t>dti</a:t>
            </a:r>
            <a:r>
              <a:rPr kumimoji="0" lang="en-US" altLang="en-US" sz="1200" b="1" i="0"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A lower DTI ratio increases the chances of loan approval.</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State (</a:t>
            </a:r>
            <a:r>
              <a:rPr kumimoji="0" lang="en-US" altLang="en-US" sz="1200" b="1" i="0" u="none" strike="noStrike" cap="none" normalizeH="0" baseline="0" dirty="0" err="1">
                <a:ln>
                  <a:noFill/>
                </a:ln>
                <a:solidFill>
                  <a:schemeClr val="tx1"/>
                </a:solidFill>
                <a:effectLst/>
                <a:latin typeface="Arial" panose="020B0604020202020204" pitchFamily="34" charset="0"/>
              </a:rPr>
              <a:t>addr_state</a:t>
            </a:r>
            <a:r>
              <a:rPr kumimoji="0" lang="en-US" altLang="en-US" sz="1200" b="1" i="0"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Location-based trends may reveal regional patterns related to defaults and delinquencies.</a:t>
            </a:r>
          </a:p>
          <a:p>
            <a:pPr marL="742950" lvl="1" indent="-285750" defTabSz="914400" eaLnBrk="0" fontAlgn="base" hangingPunct="0">
              <a:spcBef>
                <a:spcPts val="50"/>
              </a:spcBef>
              <a:spcAft>
                <a:spcPct val="0"/>
              </a:spcAft>
              <a:buFont typeface="Wingdings" panose="05000000000000000000" pitchFamily="2" charset="2"/>
              <a:buChar char="§"/>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ts val="50"/>
              </a:spcBef>
              <a:spcAft>
                <a:spcPct val="0"/>
              </a:spcAft>
              <a:buClrTx/>
              <a:buSzTx/>
              <a:tabLst/>
            </a:pPr>
            <a:r>
              <a:rPr kumimoji="0" lang="en-US" altLang="en-US" sz="1400" b="1" i="0" u="none" strike="noStrike" cap="none" normalizeH="0" baseline="0" dirty="0">
                <a:ln>
                  <a:noFill/>
                </a:ln>
                <a:solidFill>
                  <a:schemeClr val="tx1"/>
                </a:solidFill>
                <a:effectLst/>
                <a:latin typeface="Arial" panose="020B0604020202020204" pitchFamily="34" charset="0"/>
              </a:rPr>
              <a:t>Loan Information:</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Loan Amount (</a:t>
            </a:r>
            <a:r>
              <a:rPr kumimoji="0" lang="en-US" altLang="en-US" sz="1200" b="1" i="0" u="none" strike="noStrike" cap="none" normalizeH="0" baseline="0" dirty="0" err="1">
                <a:ln>
                  <a:noFill/>
                </a:ln>
                <a:solidFill>
                  <a:schemeClr val="tx1"/>
                </a:solidFill>
                <a:effectLst/>
                <a:latin typeface="Arial" panose="020B0604020202020204" pitchFamily="34" charset="0"/>
              </a:rPr>
              <a:t>loan_amt</a:t>
            </a:r>
            <a:r>
              <a:rPr kumimoji="0" lang="en-US" altLang="en-US" sz="1200" b="1" i="0"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The requested loan amount.</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Grade (grade)</a:t>
            </a:r>
            <a:r>
              <a:rPr kumimoji="0" lang="en-US" altLang="en-US" sz="1200" b="0" i="0" u="none" strike="noStrike" cap="none" normalizeH="0" baseline="0" dirty="0">
                <a:ln>
                  <a:noFill/>
                </a:ln>
                <a:solidFill>
                  <a:schemeClr val="tx1"/>
                </a:solidFill>
                <a:effectLst/>
                <a:latin typeface="Arial" panose="020B0604020202020204" pitchFamily="34" charset="0"/>
              </a:rPr>
              <a:t>: A rating based on creditworthiness, reflecting loan risk.</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Term (term)</a:t>
            </a:r>
            <a:r>
              <a:rPr kumimoji="0" lang="en-US" altLang="en-US" sz="1200" b="0" i="0" u="none" strike="noStrike" cap="none" normalizeH="0" baseline="0" dirty="0">
                <a:ln>
                  <a:noFill/>
                </a:ln>
                <a:solidFill>
                  <a:schemeClr val="tx1"/>
                </a:solidFill>
                <a:effectLst/>
                <a:latin typeface="Arial" panose="020B0604020202020204" pitchFamily="34" charset="0"/>
              </a:rPr>
              <a:t>: Duration of the loan, typically in months.</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Loan Date (</a:t>
            </a:r>
            <a:r>
              <a:rPr kumimoji="0" lang="en-US" altLang="en-US" sz="1200" b="1" i="0" u="none" strike="noStrike" cap="none" normalizeH="0" baseline="0" dirty="0" err="1">
                <a:ln>
                  <a:noFill/>
                </a:ln>
                <a:solidFill>
                  <a:schemeClr val="tx1"/>
                </a:solidFill>
                <a:effectLst/>
                <a:latin typeface="Arial" panose="020B0604020202020204" pitchFamily="34" charset="0"/>
              </a:rPr>
              <a:t>issue_d</a:t>
            </a:r>
            <a:r>
              <a:rPr kumimoji="0" lang="en-US" altLang="en-US" sz="1200" b="1" i="0"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The date when the loan was issued.</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Purpose of Loan (purpose)</a:t>
            </a:r>
            <a:r>
              <a:rPr kumimoji="0" lang="en-US" altLang="en-US" sz="1200" b="0" i="0" u="none" strike="noStrike" cap="none" normalizeH="0" baseline="0" dirty="0">
                <a:ln>
                  <a:noFill/>
                </a:ln>
                <a:solidFill>
                  <a:schemeClr val="tx1"/>
                </a:solidFill>
                <a:effectLst/>
                <a:latin typeface="Arial" panose="020B0604020202020204" pitchFamily="34" charset="0"/>
              </a:rPr>
              <a:t>: The reason for the loan, e.g., debt consolidation or home improvement.</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Verification Status (</a:t>
            </a:r>
            <a:r>
              <a:rPr kumimoji="0" lang="en-US" altLang="en-US" sz="1200" b="1" i="0" u="none" strike="noStrike" cap="none" normalizeH="0" baseline="0" dirty="0" err="1">
                <a:ln>
                  <a:noFill/>
                </a:ln>
                <a:solidFill>
                  <a:schemeClr val="tx1"/>
                </a:solidFill>
                <a:effectLst/>
                <a:latin typeface="Arial" panose="020B0604020202020204" pitchFamily="34" charset="0"/>
              </a:rPr>
              <a:t>verification_status</a:t>
            </a:r>
            <a:r>
              <a:rPr kumimoji="0" lang="en-US" altLang="en-US" sz="1200" b="1" i="0"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Indicates if the borrower's income has been verified.</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Interest Rate (</a:t>
            </a:r>
            <a:r>
              <a:rPr kumimoji="0" lang="en-US" altLang="en-US" sz="1200" b="1" i="0" u="none" strike="noStrike" cap="none" normalizeH="0" baseline="0" dirty="0" err="1">
                <a:ln>
                  <a:noFill/>
                </a:ln>
                <a:solidFill>
                  <a:schemeClr val="tx1"/>
                </a:solidFill>
                <a:effectLst/>
                <a:latin typeface="Arial" panose="020B0604020202020204" pitchFamily="34" charset="0"/>
              </a:rPr>
              <a:t>int_rate</a:t>
            </a:r>
            <a:r>
              <a:rPr kumimoji="0" lang="en-US" altLang="en-US" sz="1200" b="1" i="0"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Annual rate charged on the loan amount.</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Installment (installment)</a:t>
            </a:r>
            <a:r>
              <a:rPr kumimoji="0" lang="en-US" altLang="en-US" sz="1200" b="0" i="0" u="none" strike="noStrike" cap="none" normalizeH="0" baseline="0" dirty="0">
                <a:ln>
                  <a:noFill/>
                </a:ln>
                <a:solidFill>
                  <a:schemeClr val="tx1"/>
                </a:solidFill>
                <a:effectLst/>
                <a:latin typeface="Arial" panose="020B0604020202020204" pitchFamily="34" charset="0"/>
              </a:rPr>
              <a:t>: Monthly repayment amount, including both principal and interest.</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Public Records (</a:t>
            </a:r>
            <a:r>
              <a:rPr kumimoji="0" lang="en-US" altLang="en-US" sz="1200" b="1" i="0" u="none" strike="noStrike" cap="none" normalizeH="0" baseline="0" dirty="0" err="1">
                <a:ln>
                  <a:noFill/>
                </a:ln>
                <a:solidFill>
                  <a:schemeClr val="tx1"/>
                </a:solidFill>
                <a:effectLst/>
                <a:latin typeface="Arial" panose="020B0604020202020204" pitchFamily="34" charset="0"/>
              </a:rPr>
              <a:t>public_rec</a:t>
            </a:r>
            <a:r>
              <a:rPr kumimoji="0" lang="en-US" altLang="en-US" sz="1200" b="1" i="0"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Derogatory records that increase loan risk, lowering approval chances.</a:t>
            </a:r>
          </a:p>
          <a:p>
            <a:pPr marL="742950" lvl="1" indent="-285750" defTabSz="914400" eaLnBrk="0" fontAlgn="base" hangingPunct="0">
              <a:spcBef>
                <a:spcPts val="50"/>
              </a:spcBef>
              <a:spcAft>
                <a:spcPct val="0"/>
              </a:spcAft>
              <a:buFont typeface="Wingdings" panose="05000000000000000000" pitchFamily="2" charset="2"/>
              <a:buChar char="§"/>
            </a:pPr>
            <a:r>
              <a:rPr kumimoji="0" lang="en-US" altLang="en-US" sz="1200" b="1" i="0" u="none" strike="noStrike" cap="none" normalizeH="0" baseline="0" dirty="0">
                <a:ln>
                  <a:noFill/>
                </a:ln>
                <a:solidFill>
                  <a:schemeClr val="tx1"/>
                </a:solidFill>
                <a:effectLst/>
                <a:latin typeface="Arial" panose="020B0604020202020204" pitchFamily="34" charset="0"/>
              </a:rPr>
              <a:t>Public Records Bankruptcy (</a:t>
            </a:r>
            <a:r>
              <a:rPr kumimoji="0" lang="en-US" altLang="en-US" sz="1200" b="1" i="0" u="none" strike="noStrike" cap="none" normalizeH="0" baseline="0" dirty="0" err="1">
                <a:ln>
                  <a:noFill/>
                </a:ln>
                <a:solidFill>
                  <a:schemeClr val="tx1"/>
                </a:solidFill>
                <a:effectLst/>
                <a:latin typeface="Arial" panose="020B0604020202020204" pitchFamily="34" charset="0"/>
              </a:rPr>
              <a:t>public_rec_bankruptcy</a:t>
            </a:r>
            <a:r>
              <a:rPr kumimoji="0" lang="en-US" altLang="en-US" sz="1200" b="1" i="0"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Number of bankruptcy records, which negatively affect loan approval odds.</a:t>
            </a:r>
          </a:p>
          <a:p>
            <a:pPr marL="0" marR="0" lvl="0" indent="0" algn="l" defTabSz="914400" rtl="0" eaLnBrk="0" fontAlgn="base" latinLnBrk="0" hangingPunct="0">
              <a:lnSpc>
                <a:spcPct val="100000"/>
              </a:lnSpc>
              <a:spcBef>
                <a:spcPts val="5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2246661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22ADC-5624-83EC-84E7-9DDC1ED9740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5DF1919-C267-FBAF-E964-467291545EC1}"/>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Multivariate Analysis</a:t>
            </a:r>
          </a:p>
        </p:txBody>
      </p:sp>
      <p:sp>
        <p:nvSpPr>
          <p:cNvPr id="8" name="Rectangle 4">
            <a:extLst>
              <a:ext uri="{FF2B5EF4-FFF2-40B4-BE49-F238E27FC236}">
                <a16:creationId xmlns:a16="http://schemas.microsoft.com/office/drawing/2014/main" id="{12C01C63-5A95-3CFF-78C6-E74D575DCA23}"/>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82DEAF4F-A04B-638C-D06A-B3A6AA67BCAC}"/>
              </a:ext>
            </a:extLst>
          </p:cNvPr>
          <p:cNvPicPr>
            <a:picLocks noChangeAspect="1"/>
          </p:cNvPicPr>
          <p:nvPr/>
        </p:nvPicPr>
        <p:blipFill>
          <a:blip r:embed="rId2"/>
          <a:stretch>
            <a:fillRect/>
          </a:stretch>
        </p:blipFill>
        <p:spPr>
          <a:xfrm>
            <a:off x="1338251" y="1557312"/>
            <a:ext cx="9515498" cy="4098772"/>
          </a:xfrm>
          <a:prstGeom prst="rect">
            <a:avLst/>
          </a:prstGeom>
        </p:spPr>
      </p:pic>
    </p:spTree>
    <p:extLst>
      <p:ext uri="{BB962C8B-B14F-4D97-AF65-F5344CB8AC3E}">
        <p14:creationId xmlns:p14="http://schemas.microsoft.com/office/powerpoint/2010/main" val="21231091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A8E0A-E352-0A04-0FA4-B7BD9EDF581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1C94ADD-4318-C1F3-F5BB-854FF26B8C52}"/>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Multivariate Analysis</a:t>
            </a:r>
          </a:p>
        </p:txBody>
      </p:sp>
      <p:sp>
        <p:nvSpPr>
          <p:cNvPr id="8" name="Rectangle 4">
            <a:extLst>
              <a:ext uri="{FF2B5EF4-FFF2-40B4-BE49-F238E27FC236}">
                <a16:creationId xmlns:a16="http://schemas.microsoft.com/office/drawing/2014/main" id="{22D36457-5802-628A-9D2A-47447065DDC0}"/>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4" name="Picture 3">
            <a:extLst>
              <a:ext uri="{FF2B5EF4-FFF2-40B4-BE49-F238E27FC236}">
                <a16:creationId xmlns:a16="http://schemas.microsoft.com/office/drawing/2014/main" id="{4326CFE0-E617-52FF-5D6B-B15310B9DE3A}"/>
              </a:ext>
            </a:extLst>
          </p:cNvPr>
          <p:cNvPicPr>
            <a:picLocks noChangeAspect="1"/>
          </p:cNvPicPr>
          <p:nvPr/>
        </p:nvPicPr>
        <p:blipFill>
          <a:blip r:embed="rId2"/>
          <a:stretch>
            <a:fillRect/>
          </a:stretch>
        </p:blipFill>
        <p:spPr>
          <a:xfrm>
            <a:off x="2730135" y="1193365"/>
            <a:ext cx="6200797" cy="5132178"/>
          </a:xfrm>
          <a:prstGeom prst="rect">
            <a:avLst/>
          </a:prstGeom>
        </p:spPr>
      </p:pic>
    </p:spTree>
    <p:extLst>
      <p:ext uri="{BB962C8B-B14F-4D97-AF65-F5344CB8AC3E}">
        <p14:creationId xmlns:p14="http://schemas.microsoft.com/office/powerpoint/2010/main" val="35615059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EC8FD6-2B1E-29E3-B0AF-BA3A8DCC775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D607FF7-93C8-FFF7-47C9-A9A103D7FEEC}"/>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Multivariate Analysis</a:t>
            </a:r>
          </a:p>
        </p:txBody>
      </p:sp>
      <p:sp>
        <p:nvSpPr>
          <p:cNvPr id="8" name="Rectangle 4">
            <a:extLst>
              <a:ext uri="{FF2B5EF4-FFF2-40B4-BE49-F238E27FC236}">
                <a16:creationId xmlns:a16="http://schemas.microsoft.com/office/drawing/2014/main" id="{E3F26E82-A062-6CCC-2E43-4A15B165AB0E}"/>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5DB87F03-AC73-0884-6583-569761DE62CA}"/>
              </a:ext>
            </a:extLst>
          </p:cNvPr>
          <p:cNvPicPr>
            <a:picLocks noChangeAspect="1"/>
          </p:cNvPicPr>
          <p:nvPr/>
        </p:nvPicPr>
        <p:blipFill>
          <a:blip r:embed="rId2"/>
          <a:stretch>
            <a:fillRect/>
          </a:stretch>
        </p:blipFill>
        <p:spPr>
          <a:xfrm>
            <a:off x="2508643" y="1193365"/>
            <a:ext cx="5946569" cy="4985025"/>
          </a:xfrm>
          <a:prstGeom prst="rect">
            <a:avLst/>
          </a:prstGeom>
        </p:spPr>
      </p:pic>
    </p:spTree>
    <p:extLst>
      <p:ext uri="{BB962C8B-B14F-4D97-AF65-F5344CB8AC3E}">
        <p14:creationId xmlns:p14="http://schemas.microsoft.com/office/powerpoint/2010/main" val="79749963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C00DF-7704-C971-A703-177BD79B192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79E72F1-183A-C9E0-7A01-A8093EAC26AA}"/>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Multivariate Analysis - Insights</a:t>
            </a:r>
          </a:p>
        </p:txBody>
      </p:sp>
      <p:sp>
        <p:nvSpPr>
          <p:cNvPr id="8" name="Rectangle 4">
            <a:extLst>
              <a:ext uri="{FF2B5EF4-FFF2-40B4-BE49-F238E27FC236}">
                <a16:creationId xmlns:a16="http://schemas.microsoft.com/office/drawing/2014/main" id="{BFD6D728-2080-952B-AA2C-611839D0EDB1}"/>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8F4EE1DA-B0DA-1550-E535-441BAAE08DF4}"/>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sp>
        <p:nvSpPr>
          <p:cNvPr id="4" name="TextBox 3">
            <a:extLst>
              <a:ext uri="{FF2B5EF4-FFF2-40B4-BE49-F238E27FC236}">
                <a16:creationId xmlns:a16="http://schemas.microsoft.com/office/drawing/2014/main" id="{FFB5A4BF-35D0-EC46-323C-2FEAD422EE57}"/>
              </a:ext>
            </a:extLst>
          </p:cNvPr>
          <p:cNvSpPr txBox="1"/>
          <p:nvPr/>
        </p:nvSpPr>
        <p:spPr>
          <a:xfrm>
            <a:off x="916865" y="2105561"/>
            <a:ext cx="10764925" cy="2554545"/>
          </a:xfrm>
          <a:prstGeom prst="rect">
            <a:avLst/>
          </a:prstGeom>
          <a:noFill/>
        </p:spPr>
        <p:txBody>
          <a:bodyPr wrap="square" rtlCol="0">
            <a:spAutoFit/>
          </a:bodyPr>
          <a:lstStyle/>
          <a:p>
            <a:pPr algn="l"/>
            <a:r>
              <a:rPr lang="en-IN" sz="1600" b="1" i="0" dirty="0">
                <a:effectLst/>
                <a:latin typeface="system-ui"/>
              </a:rPr>
              <a:t>Summary of Multivariate Analysis</a:t>
            </a:r>
          </a:p>
          <a:p>
            <a:pPr algn="l"/>
            <a:endParaRPr lang="en-US" sz="1600" b="1" i="0" dirty="0">
              <a:effectLst/>
              <a:latin typeface="system-ui"/>
            </a:endParaRPr>
          </a:p>
          <a:p>
            <a:pPr marL="742950" lvl="1" indent="-285750">
              <a:buFont typeface="Wingdings" panose="05000000000000000000" pitchFamily="2" charset="2"/>
              <a:buChar char="v"/>
            </a:pPr>
            <a:r>
              <a:rPr lang="en-US" sz="1600" b="0" i="0" dirty="0">
                <a:effectLst/>
                <a:latin typeface="system-ui"/>
              </a:rPr>
              <a:t>The likelihood of loan default increases as the interest rate rises.</a:t>
            </a:r>
          </a:p>
          <a:p>
            <a:pPr marL="742950" lvl="1" indent="-285750">
              <a:buFont typeface="Wingdings" panose="05000000000000000000" pitchFamily="2" charset="2"/>
              <a:buChar char="v"/>
            </a:pPr>
            <a:r>
              <a:rPr lang="en-US" sz="1600" b="0" i="0" dirty="0">
                <a:effectLst/>
                <a:latin typeface="system-ui"/>
              </a:rPr>
              <a:t>Borrowers with 10 years of experience exhibit the highest tendency to default on their loans.</a:t>
            </a:r>
          </a:p>
          <a:p>
            <a:pPr marL="742950" lvl="1" indent="-285750">
              <a:buFont typeface="Wingdings" panose="05000000000000000000" pitchFamily="2" charset="2"/>
              <a:buChar char="v"/>
            </a:pPr>
            <a:r>
              <a:rPr lang="en-US" sz="1600" b="0" i="0" dirty="0">
                <a:effectLst/>
                <a:latin typeface="system-ui"/>
              </a:rPr>
              <a:t>Borrowers from subgrades B3, B4, and B5 have the greatest propensity to default.</a:t>
            </a:r>
          </a:p>
          <a:p>
            <a:pPr marL="742950" lvl="1" indent="-285750">
              <a:buFont typeface="Wingdings" panose="05000000000000000000" pitchFamily="2" charset="2"/>
              <a:buChar char="v"/>
            </a:pPr>
            <a:r>
              <a:rPr lang="en-US" sz="1600" b="0" i="0" dirty="0">
                <a:effectLst/>
                <a:latin typeface="system-ui"/>
              </a:rPr>
              <a:t>Loan applicants from states such as CA, FL, and NJ are more likely to default on their loans.</a:t>
            </a:r>
          </a:p>
          <a:p>
            <a:pPr marL="742950" lvl="1" indent="-285750">
              <a:buFont typeface="Wingdings" panose="05000000000000000000" pitchFamily="2" charset="2"/>
              <a:buChar char="v"/>
            </a:pPr>
            <a:r>
              <a:rPr lang="en-US" sz="1600" b="0" i="0" dirty="0">
                <a:effectLst/>
                <a:latin typeface="system-ui"/>
              </a:rPr>
              <a:t>Individuals living in rented houses have the highest likelihood of defaulting on loans.</a:t>
            </a:r>
          </a:p>
          <a:p>
            <a:pPr marL="742950" lvl="1" indent="-285750">
              <a:buFont typeface="Wingdings" panose="05000000000000000000" pitchFamily="2" charset="2"/>
              <a:buChar char="v"/>
            </a:pPr>
            <a:r>
              <a:rPr lang="en-US" sz="1600" b="0" i="0" dirty="0">
                <a:effectLst/>
                <a:latin typeface="system-ui"/>
              </a:rPr>
              <a:t>Borrowers in lower income brackets are more prone to default, with the default tendency generally decreasing as annual income increases.</a:t>
            </a:r>
          </a:p>
          <a:p>
            <a:pPr marL="742950" lvl="1" indent="-285750">
              <a:buFont typeface="Wingdings" panose="05000000000000000000" pitchFamily="2" charset="2"/>
              <a:buChar char="v"/>
            </a:pPr>
            <a:r>
              <a:rPr lang="en-US" sz="1600" b="0" i="0" dirty="0">
                <a:effectLst/>
                <a:latin typeface="system-ui"/>
              </a:rPr>
              <a:t>Applicants belonging to credit grades B, C, and D are more likely to default on their loans.</a:t>
            </a:r>
          </a:p>
        </p:txBody>
      </p:sp>
    </p:spTree>
    <p:extLst>
      <p:ext uri="{BB962C8B-B14F-4D97-AF65-F5344CB8AC3E}">
        <p14:creationId xmlns:p14="http://schemas.microsoft.com/office/powerpoint/2010/main" val="9599173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698AAD-C1D1-77D8-AF08-6FC71BFAB0E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92D2FA9-FDF5-0655-0599-9698FBC5B21F}"/>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Conclusion / Suggestions</a:t>
            </a:r>
          </a:p>
        </p:txBody>
      </p:sp>
      <p:sp>
        <p:nvSpPr>
          <p:cNvPr id="8" name="Rectangle 4">
            <a:extLst>
              <a:ext uri="{FF2B5EF4-FFF2-40B4-BE49-F238E27FC236}">
                <a16:creationId xmlns:a16="http://schemas.microsoft.com/office/drawing/2014/main" id="{8DF4A0C5-D7B1-5FB6-A1C2-ABD494BBF6CA}"/>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662DC80D-47C2-93C6-85D4-3CD80C799394}"/>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sp>
        <p:nvSpPr>
          <p:cNvPr id="4" name="TextBox 3">
            <a:extLst>
              <a:ext uri="{FF2B5EF4-FFF2-40B4-BE49-F238E27FC236}">
                <a16:creationId xmlns:a16="http://schemas.microsoft.com/office/drawing/2014/main" id="{801EA607-C33F-8B1F-786D-5762D2982D31}"/>
              </a:ext>
            </a:extLst>
          </p:cNvPr>
          <p:cNvSpPr txBox="1"/>
          <p:nvPr/>
        </p:nvSpPr>
        <p:spPr>
          <a:xfrm>
            <a:off x="764056" y="1099097"/>
            <a:ext cx="10764925" cy="5493812"/>
          </a:xfrm>
          <a:prstGeom prst="rect">
            <a:avLst/>
          </a:prstGeom>
          <a:noFill/>
        </p:spPr>
        <p:txBody>
          <a:bodyPr wrap="square" rtlCol="0">
            <a:spAutoFit/>
          </a:bodyPr>
          <a:lstStyle/>
          <a:p>
            <a:pPr algn="l"/>
            <a:r>
              <a:rPr lang="en-US" sz="1300" b="1" i="0" u="sng" dirty="0">
                <a:effectLst/>
                <a:latin typeface="system-ui"/>
              </a:rPr>
              <a:t>Implement Stricter Criteria for Grades B, C, and D:  </a:t>
            </a:r>
          </a:p>
          <a:p>
            <a:pPr algn="l"/>
            <a:r>
              <a:rPr lang="en-US" sz="1300" b="0" i="0" dirty="0">
                <a:effectLst/>
                <a:latin typeface="system-ui"/>
              </a:rPr>
              <a:t>  - Apply stricter risk assessment and underwriting criteria for applicants falling into Grades B, C, and D to minimize default risks.</a:t>
            </a:r>
          </a:p>
          <a:p>
            <a:pPr algn="l"/>
            <a:endParaRPr lang="en-US" sz="1300" b="0" i="0" dirty="0">
              <a:effectLst/>
              <a:latin typeface="system-ui"/>
            </a:endParaRPr>
          </a:p>
          <a:p>
            <a:pPr algn="l"/>
            <a:r>
              <a:rPr lang="en-US" sz="1300" b="1" i="0" u="sng" dirty="0">
                <a:effectLst/>
                <a:latin typeface="system-ui"/>
              </a:rPr>
              <a:t>Focus on Subgrades B3, B4, and B5:  </a:t>
            </a:r>
          </a:p>
          <a:p>
            <a:pPr algn="l"/>
            <a:r>
              <a:rPr lang="en-US" sz="1300" b="0" i="0" dirty="0">
                <a:effectLst/>
                <a:latin typeface="system-ui"/>
              </a:rPr>
              <a:t>  - Pay special attention to applicants with Subgrades B3, B4, and B5.  </a:t>
            </a:r>
          </a:p>
          <a:p>
            <a:pPr algn="l"/>
            <a:r>
              <a:rPr lang="en-US" sz="1300" b="0" i="0" dirty="0">
                <a:effectLst/>
                <a:latin typeface="system-ui"/>
              </a:rPr>
              <a:t>  - Consider additional risk mitigation measures, such as offering lower loan amounts for these subgrades to reduce default rates.</a:t>
            </a:r>
          </a:p>
          <a:p>
            <a:pPr algn="l"/>
            <a:endParaRPr lang="en-US" sz="1300" b="0" i="0" dirty="0">
              <a:effectLst/>
              <a:latin typeface="system-ui"/>
            </a:endParaRPr>
          </a:p>
          <a:p>
            <a:pPr algn="l"/>
            <a:r>
              <a:rPr lang="en-US" sz="1300" b="1" i="0" u="sng" dirty="0">
                <a:effectLst/>
                <a:latin typeface="system-ui"/>
              </a:rPr>
              <a:t>Evaluate and Limit 60-Month Loans:  </a:t>
            </a:r>
          </a:p>
          <a:p>
            <a:pPr algn="l"/>
            <a:r>
              <a:rPr lang="en-US" sz="1300" b="0" i="0" dirty="0">
                <a:effectLst/>
                <a:latin typeface="system-ui"/>
              </a:rPr>
              <a:t>  - Evaluate the risk associated with 60-month loans.  </a:t>
            </a:r>
          </a:p>
          <a:p>
            <a:pPr algn="l"/>
            <a:r>
              <a:rPr lang="en-US" sz="1300" b="0" i="0" dirty="0">
                <a:effectLst/>
                <a:latin typeface="system-ui"/>
              </a:rPr>
              <a:t>  - Consider limiting the maximum term or adjusting interest rates for longer-term loans to decrease the likelihood of defaults.</a:t>
            </a:r>
          </a:p>
          <a:p>
            <a:pPr algn="l"/>
            <a:endParaRPr lang="en-US" sz="1300" b="0" i="0" dirty="0">
              <a:effectLst/>
              <a:latin typeface="system-ui"/>
            </a:endParaRPr>
          </a:p>
          <a:p>
            <a:pPr algn="l"/>
            <a:r>
              <a:rPr lang="en-US" sz="1300" b="1" i="0" u="sng" dirty="0">
                <a:effectLst/>
                <a:latin typeface="system-ui"/>
              </a:rPr>
              <a:t>Comprehensive Credit Scoring System:</a:t>
            </a:r>
            <a:r>
              <a:rPr lang="en-US" sz="1300" b="0" i="0" dirty="0">
                <a:effectLst/>
                <a:latin typeface="system-ui"/>
              </a:rPr>
              <a:t>  </a:t>
            </a:r>
          </a:p>
          <a:p>
            <a:pPr algn="l"/>
            <a:r>
              <a:rPr lang="en-US" sz="1300" b="0" i="0" dirty="0">
                <a:effectLst/>
                <a:latin typeface="system-ui"/>
              </a:rPr>
              <a:t>  - Develop a comprehensive credit scoring system that incorporates various risk-related attributes.  </a:t>
            </a:r>
          </a:p>
          <a:p>
            <a:pPr algn="l"/>
            <a:r>
              <a:rPr lang="en-US" sz="1300" b="0" i="0" dirty="0">
                <a:effectLst/>
                <a:latin typeface="system-ui"/>
              </a:rPr>
              <a:t>  - Relying on experience alone might not be sufficient to gauge creditworthiness.</a:t>
            </a:r>
          </a:p>
          <a:p>
            <a:pPr algn="l"/>
            <a:endParaRPr lang="en-US" sz="1300" b="0" i="0" dirty="0">
              <a:effectLst/>
              <a:latin typeface="system-ui"/>
            </a:endParaRPr>
          </a:p>
          <a:p>
            <a:pPr algn="l"/>
            <a:r>
              <a:rPr lang="en-US" sz="1300" b="1" i="0" u="sng" dirty="0">
                <a:effectLst/>
                <a:latin typeface="system-ui"/>
              </a:rPr>
              <a:t>Capitalizing on Market Growth:  </a:t>
            </a:r>
          </a:p>
          <a:p>
            <a:pPr algn="l"/>
            <a:r>
              <a:rPr lang="en-US" sz="1300" b="0" i="0" dirty="0">
                <a:effectLst/>
                <a:latin typeface="system-ui"/>
              </a:rPr>
              <a:t>  - Capitalize on the market's growth trend observed from 2007 to 2011 by maintaining a competitive edge in the industry.  </a:t>
            </a:r>
          </a:p>
          <a:p>
            <a:pPr algn="l"/>
            <a:r>
              <a:rPr lang="en-US" sz="1300" b="0" i="0" dirty="0">
                <a:effectLst/>
                <a:latin typeface="system-ui"/>
              </a:rPr>
              <a:t>  - Ensure robust risk management practices to safeguard against increasing risks.</a:t>
            </a:r>
          </a:p>
          <a:p>
            <a:pPr algn="l"/>
            <a:endParaRPr lang="en-US" sz="1300" b="0" i="0" dirty="0">
              <a:effectLst/>
              <a:latin typeface="system-ui"/>
            </a:endParaRPr>
          </a:p>
          <a:p>
            <a:pPr algn="l"/>
            <a:r>
              <a:rPr lang="en-US" sz="1300" b="1" i="0" u="sng" dirty="0">
                <a:effectLst/>
                <a:latin typeface="system-ui"/>
              </a:rPr>
              <a:t>Anticipate Peak Periods:  </a:t>
            </a:r>
          </a:p>
          <a:p>
            <a:pPr algn="l"/>
            <a:r>
              <a:rPr lang="en-US" sz="1300" b="0" i="0" dirty="0">
                <a:effectLst/>
                <a:latin typeface="system-ui"/>
              </a:rPr>
              <a:t>  - Anticipate increased loan applications during peak periods such as December and Q4.  </a:t>
            </a:r>
          </a:p>
          <a:p>
            <a:pPr algn="l"/>
            <a:r>
              <a:rPr lang="en-US" sz="1300" b="0" i="0" dirty="0">
                <a:effectLst/>
                <a:latin typeface="system-ui"/>
              </a:rPr>
              <a:t>  - Ensure efficient processing to meet customer demands during these busy seasons.</a:t>
            </a:r>
          </a:p>
          <a:p>
            <a:pPr algn="l"/>
            <a:endParaRPr lang="en-US" sz="1300" dirty="0">
              <a:latin typeface="system-ui"/>
            </a:endParaRPr>
          </a:p>
          <a:p>
            <a:pPr algn="l"/>
            <a:r>
              <a:rPr lang="en-US" sz="1300" b="1" u="sng" dirty="0">
                <a:effectLst/>
                <a:latin typeface="system-ui"/>
              </a:rPr>
              <a:t>Careful Evaluation for Debt Consolidation Loans:  </a:t>
            </a:r>
          </a:p>
          <a:p>
            <a:pPr algn="l"/>
            <a:r>
              <a:rPr lang="en-US" sz="1300" dirty="0">
                <a:effectLst/>
                <a:latin typeface="system-ui"/>
              </a:rPr>
              <a:t>  - Carefully evaluate applicants seeking debt consolidation loans.  </a:t>
            </a:r>
          </a:p>
          <a:p>
            <a:pPr algn="l"/>
            <a:r>
              <a:rPr lang="en-US" sz="1300" dirty="0">
                <a:effectLst/>
                <a:latin typeface="system-ui"/>
              </a:rPr>
              <a:t>  - Consider potential interest rate adjustments or offering financial counseling services to manage the associated risks.</a:t>
            </a:r>
          </a:p>
          <a:p>
            <a:pPr algn="l"/>
            <a:endParaRPr lang="en-US" sz="1300" b="0" i="0" dirty="0">
              <a:effectLst/>
              <a:latin typeface="system-ui"/>
            </a:endParaRPr>
          </a:p>
        </p:txBody>
      </p:sp>
    </p:spTree>
    <p:extLst>
      <p:ext uri="{BB962C8B-B14F-4D97-AF65-F5344CB8AC3E}">
        <p14:creationId xmlns:p14="http://schemas.microsoft.com/office/powerpoint/2010/main" val="15472880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F48BB-1352-0609-4B3C-4201F75A7F9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AE7C10F-969C-8002-36CA-09D9D8C02B37}"/>
              </a:ext>
            </a:extLst>
          </p:cNvPr>
          <p:cNvSpPr txBox="1"/>
          <p:nvPr/>
        </p:nvSpPr>
        <p:spPr>
          <a:xfrm>
            <a:off x="764056" y="608590"/>
            <a:ext cx="9567721" cy="584775"/>
          </a:xfrm>
          <a:prstGeom prst="rect">
            <a:avLst/>
          </a:prstGeom>
          <a:noFill/>
        </p:spPr>
        <p:txBody>
          <a:bodyPr wrap="square" rtlCol="0">
            <a:spAutoFit/>
          </a:bodyPr>
          <a:lstStyle/>
          <a:p>
            <a:r>
              <a:rPr lang="en-IN" sz="3200" b="1" dirty="0">
                <a:solidFill>
                  <a:schemeClr val="accent2">
                    <a:lumMod val="75000"/>
                  </a:schemeClr>
                </a:solidFill>
              </a:rPr>
              <a:t>Conclusion / Suggestions</a:t>
            </a:r>
          </a:p>
        </p:txBody>
      </p:sp>
      <p:sp>
        <p:nvSpPr>
          <p:cNvPr id="8" name="Rectangle 4">
            <a:extLst>
              <a:ext uri="{FF2B5EF4-FFF2-40B4-BE49-F238E27FC236}">
                <a16:creationId xmlns:a16="http://schemas.microsoft.com/office/drawing/2014/main" id="{71304793-00FC-E664-0F04-E4C365BF5E09}"/>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7569ED2B-54BD-6968-5809-CA08232A90A4}"/>
              </a:ext>
            </a:extLst>
          </p:cNvPr>
          <p:cNvSpPr txBox="1"/>
          <p:nvPr/>
        </p:nvSpPr>
        <p:spPr>
          <a:xfrm>
            <a:off x="510209" y="1207307"/>
            <a:ext cx="11171581" cy="584775"/>
          </a:xfrm>
          <a:prstGeom prst="rect">
            <a:avLst/>
          </a:prstGeom>
          <a:noFill/>
        </p:spPr>
        <p:txBody>
          <a:bodyPr wrap="square" rtlCol="0">
            <a:spAutoFit/>
          </a:bodyPr>
          <a:lstStyle/>
          <a:p>
            <a:pPr marL="800100" lvl="1" indent="-342900">
              <a:buFont typeface="+mj-lt"/>
              <a:buAutoNum type="romanLcPeriod"/>
            </a:pPr>
            <a:endParaRPr lang="en-US" sz="1600" dirty="0">
              <a:latin typeface="system-ui"/>
            </a:endParaRPr>
          </a:p>
          <a:p>
            <a:pPr marL="800100" lvl="1" indent="-342900">
              <a:buFont typeface="+mj-lt"/>
              <a:buAutoNum type="romanLcPeriod"/>
            </a:pPr>
            <a:endParaRPr lang="en-US" sz="1600" dirty="0">
              <a:latin typeface="system-ui"/>
            </a:endParaRPr>
          </a:p>
        </p:txBody>
      </p:sp>
      <p:sp>
        <p:nvSpPr>
          <p:cNvPr id="4" name="TextBox 3">
            <a:extLst>
              <a:ext uri="{FF2B5EF4-FFF2-40B4-BE49-F238E27FC236}">
                <a16:creationId xmlns:a16="http://schemas.microsoft.com/office/drawing/2014/main" id="{50FD28CF-CD91-C6A4-DE6A-83B9B43E2E44}"/>
              </a:ext>
            </a:extLst>
          </p:cNvPr>
          <p:cNvSpPr txBox="1"/>
          <p:nvPr/>
        </p:nvSpPr>
        <p:spPr>
          <a:xfrm>
            <a:off x="713536" y="1184614"/>
            <a:ext cx="10764925" cy="4893647"/>
          </a:xfrm>
          <a:prstGeom prst="rect">
            <a:avLst/>
          </a:prstGeom>
          <a:noFill/>
        </p:spPr>
        <p:txBody>
          <a:bodyPr wrap="square" rtlCol="0">
            <a:spAutoFit/>
          </a:bodyPr>
          <a:lstStyle/>
          <a:p>
            <a:pPr algn="l"/>
            <a:endParaRPr lang="en-US" sz="1300" dirty="0">
              <a:effectLst/>
              <a:latin typeface="system-ui"/>
            </a:endParaRPr>
          </a:p>
          <a:p>
            <a:pPr algn="l"/>
            <a:r>
              <a:rPr lang="en-US" sz="1300" b="1" u="sng" dirty="0">
                <a:effectLst/>
                <a:latin typeface="system-ui"/>
              </a:rPr>
              <a:t>Consider Housing Stability:  </a:t>
            </a:r>
          </a:p>
          <a:p>
            <a:pPr algn="l"/>
            <a:r>
              <a:rPr lang="en-US" sz="1300" dirty="0">
                <a:effectLst/>
                <a:latin typeface="system-ui"/>
              </a:rPr>
              <a:t>  - Take housing status into account during the underwriting process.  </a:t>
            </a:r>
          </a:p>
          <a:p>
            <a:pPr algn="l"/>
            <a:r>
              <a:rPr lang="en-US" sz="1300" dirty="0">
                <a:effectLst/>
                <a:latin typeface="system-ui"/>
              </a:rPr>
              <a:t>  - Assess housing stability and its impact on the applicant's ability to repay the loan.</a:t>
            </a:r>
          </a:p>
          <a:p>
            <a:pPr algn="l"/>
            <a:endParaRPr lang="en-US" sz="1300" dirty="0">
              <a:effectLst/>
              <a:latin typeface="system-ui"/>
            </a:endParaRPr>
          </a:p>
          <a:p>
            <a:pPr algn="l"/>
            <a:r>
              <a:rPr lang="en-US" sz="1300" b="1" u="sng" dirty="0">
                <a:effectLst/>
                <a:latin typeface="system-ui"/>
              </a:rPr>
              <a:t>Review Verification Process:  </a:t>
            </a:r>
          </a:p>
          <a:p>
            <a:pPr algn="l"/>
            <a:r>
              <a:rPr lang="en-US" sz="1300" dirty="0">
                <a:effectLst/>
                <a:latin typeface="system-ui"/>
              </a:rPr>
              <a:t>  - Review the verification process to ensure effective assessment of applicant creditworthiness.  </a:t>
            </a:r>
          </a:p>
          <a:p>
            <a:pPr algn="l"/>
            <a:r>
              <a:rPr lang="en-US" sz="1300" dirty="0">
                <a:effectLst/>
                <a:latin typeface="system-ui"/>
              </a:rPr>
              <a:t>  - Consider improvements or adjustments based on the review findings.</a:t>
            </a:r>
          </a:p>
          <a:p>
            <a:pPr algn="l"/>
            <a:endParaRPr lang="en-US" sz="1300" dirty="0">
              <a:effectLst/>
              <a:latin typeface="system-ui"/>
            </a:endParaRPr>
          </a:p>
          <a:p>
            <a:pPr algn="l"/>
            <a:r>
              <a:rPr lang="en-US" sz="1300" b="1" u="sng" dirty="0">
                <a:effectLst/>
                <a:latin typeface="system-ui"/>
              </a:rPr>
              <a:t>Monitor &amp; Adjust for Regional Risk Trends:  </a:t>
            </a:r>
          </a:p>
          <a:p>
            <a:pPr algn="l"/>
            <a:r>
              <a:rPr lang="en-US" sz="1300" dirty="0">
                <a:effectLst/>
                <a:latin typeface="system-ui"/>
              </a:rPr>
              <a:t>  - Monitor regional risk trends, especially in states like California, Florida, and New York.  </a:t>
            </a:r>
          </a:p>
          <a:p>
            <a:pPr algn="l"/>
            <a:r>
              <a:rPr lang="en-US" sz="1300" dirty="0">
                <a:effectLst/>
                <a:latin typeface="system-ui"/>
              </a:rPr>
              <a:t>  - Adjust lending strategies or rates accordingly in high-risk regions.</a:t>
            </a:r>
          </a:p>
          <a:p>
            <a:pPr algn="l"/>
            <a:endParaRPr lang="en-US" sz="1300" dirty="0">
              <a:effectLst/>
              <a:latin typeface="system-ui"/>
            </a:endParaRPr>
          </a:p>
          <a:p>
            <a:pPr algn="l"/>
            <a:r>
              <a:rPr lang="en-US" sz="1300" b="1" u="sng" dirty="0">
                <a:effectLst/>
                <a:latin typeface="system-ui"/>
              </a:rPr>
              <a:t>Thorough Assessment for High Loan Amounts:  </a:t>
            </a:r>
          </a:p>
          <a:p>
            <a:pPr algn="l"/>
            <a:r>
              <a:rPr lang="en-US" sz="1300" dirty="0">
                <a:effectLst/>
                <a:latin typeface="system-ui"/>
              </a:rPr>
              <a:t>  - Conduct more thorough assessments for loan amounts of $15,000 or higher.  </a:t>
            </a:r>
          </a:p>
          <a:p>
            <a:pPr algn="l"/>
            <a:r>
              <a:rPr lang="en-US" sz="1300" dirty="0">
                <a:effectLst/>
                <a:latin typeface="system-ui"/>
              </a:rPr>
              <a:t>  - Consider capping loan amounts for higher-risk applicants to mitigate potential defaults.</a:t>
            </a:r>
          </a:p>
          <a:p>
            <a:pPr algn="l"/>
            <a:endParaRPr lang="en-US" sz="1300" dirty="0">
              <a:effectLst/>
              <a:latin typeface="system-ui"/>
            </a:endParaRPr>
          </a:p>
          <a:p>
            <a:pPr algn="l"/>
            <a:r>
              <a:rPr lang="en-US" sz="1300" b="1" u="sng" dirty="0">
                <a:effectLst/>
                <a:latin typeface="system-ui"/>
              </a:rPr>
              <a:t>Adjust Interest Rates Based on DTI Ratios:  </a:t>
            </a:r>
          </a:p>
          <a:p>
            <a:pPr algn="l"/>
            <a:r>
              <a:rPr lang="en-US" sz="1300" dirty="0">
                <a:effectLst/>
                <a:latin typeface="system-ui"/>
              </a:rPr>
              <a:t>  - Review the interest rate determination process and consider adjusting rates based on Debt-to-Income (DTI) ratios.  </a:t>
            </a:r>
          </a:p>
          <a:p>
            <a:pPr algn="l"/>
            <a:r>
              <a:rPr lang="en-US" sz="1300" dirty="0">
                <a:effectLst/>
                <a:latin typeface="system-ui"/>
              </a:rPr>
              <a:t>  - Align rates with the borrower’s ability to repay.</a:t>
            </a:r>
          </a:p>
          <a:p>
            <a:pPr algn="l"/>
            <a:endParaRPr lang="en-US" sz="1300" dirty="0">
              <a:effectLst/>
              <a:latin typeface="system-ui"/>
            </a:endParaRPr>
          </a:p>
          <a:p>
            <a:pPr algn="l"/>
            <a:r>
              <a:rPr lang="en-US" sz="1300" b="1" u="sng" dirty="0">
                <a:effectLst/>
                <a:latin typeface="system-ui"/>
              </a:rPr>
              <a:t>Consider Income Levels for Affordability:  </a:t>
            </a:r>
          </a:p>
          <a:p>
            <a:pPr algn="l"/>
            <a:r>
              <a:rPr lang="en-US" sz="1300" dirty="0">
                <a:effectLst/>
                <a:latin typeface="system-ui"/>
              </a:rPr>
              <a:t>  - Consider offering financial education resources and set maximum loan amounts based on annual incomes below $40,000.  </a:t>
            </a:r>
          </a:p>
          <a:p>
            <a:pPr algn="l"/>
            <a:r>
              <a:rPr lang="en-US" sz="1300" dirty="0">
                <a:effectLst/>
                <a:latin typeface="system-ui"/>
              </a:rPr>
              <a:t>  - Ensure loan affordability for borrowers.</a:t>
            </a:r>
          </a:p>
        </p:txBody>
      </p:sp>
    </p:spTree>
    <p:extLst>
      <p:ext uri="{BB962C8B-B14F-4D97-AF65-F5344CB8AC3E}">
        <p14:creationId xmlns:p14="http://schemas.microsoft.com/office/powerpoint/2010/main" val="25926746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37B641-B71A-4A9D-8A25-4C1C2A61451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6532B56-6879-449A-10C3-C1E0003B412D}"/>
              </a:ext>
            </a:extLst>
          </p:cNvPr>
          <p:cNvSpPr txBox="1"/>
          <p:nvPr/>
        </p:nvSpPr>
        <p:spPr>
          <a:xfrm>
            <a:off x="803812" y="668698"/>
            <a:ext cx="4077591" cy="584775"/>
          </a:xfrm>
          <a:prstGeom prst="rect">
            <a:avLst/>
          </a:prstGeom>
          <a:noFill/>
        </p:spPr>
        <p:txBody>
          <a:bodyPr wrap="square" rtlCol="0">
            <a:spAutoFit/>
          </a:bodyPr>
          <a:lstStyle/>
          <a:p>
            <a:r>
              <a:rPr lang="en-IN" sz="3200" b="1" dirty="0">
                <a:solidFill>
                  <a:schemeClr val="accent2">
                    <a:lumMod val="75000"/>
                  </a:schemeClr>
                </a:solidFill>
              </a:rPr>
              <a:t>Data Analysis(contd..)</a:t>
            </a:r>
          </a:p>
        </p:txBody>
      </p:sp>
      <p:sp>
        <p:nvSpPr>
          <p:cNvPr id="8" name="Rectangle 4">
            <a:extLst>
              <a:ext uri="{FF2B5EF4-FFF2-40B4-BE49-F238E27FC236}">
                <a16:creationId xmlns:a16="http://schemas.microsoft.com/office/drawing/2014/main" id="{EBE0EF28-5F6B-7B6F-7F25-61E9A4F63BD5}"/>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TextBox 6">
            <a:extLst>
              <a:ext uri="{FF2B5EF4-FFF2-40B4-BE49-F238E27FC236}">
                <a16:creationId xmlns:a16="http://schemas.microsoft.com/office/drawing/2014/main" id="{5AB92B3A-77FC-1A2D-7D50-6FBDBC9B825C}"/>
              </a:ext>
            </a:extLst>
          </p:cNvPr>
          <p:cNvSpPr txBox="1"/>
          <p:nvPr/>
        </p:nvSpPr>
        <p:spPr>
          <a:xfrm>
            <a:off x="737824" y="1253473"/>
            <a:ext cx="10434459" cy="4626908"/>
          </a:xfrm>
          <a:prstGeom prst="rect">
            <a:avLst/>
          </a:prstGeom>
          <a:noFill/>
        </p:spPr>
        <p:txBody>
          <a:bodyPr wrap="square" rtlCol="0">
            <a:spAutoFit/>
          </a:bodyPr>
          <a:lstStyle/>
          <a:p>
            <a:pPr>
              <a:spcAft>
                <a:spcPts val="800"/>
              </a:spcAft>
            </a:pPr>
            <a:r>
              <a:rPr lang="en-IN" sz="1600" b="1" kern="100" dirty="0">
                <a:effectLst/>
                <a:latin typeface="Arial" panose="020B0604020202020204" pitchFamily="34" charset="0"/>
                <a:ea typeface="Aptos" panose="020B0004020202020204" pitchFamily="34" charset="0"/>
                <a:cs typeface="Arial" panose="020B0604020202020204" pitchFamily="34" charset="0"/>
              </a:rPr>
              <a:t>Exclusions in Our Analysis</a:t>
            </a:r>
            <a:endParaRPr lang="en-IN" sz="1600" kern="100" dirty="0">
              <a:effectLst/>
              <a:latin typeface="Arial" panose="020B0604020202020204" pitchFamily="34" charset="0"/>
              <a:ea typeface="Aptos" panose="020B0004020202020204" pitchFamily="34" charset="0"/>
              <a:cs typeface="Arial" panose="020B0604020202020204" pitchFamily="34" charset="0"/>
            </a:endParaRPr>
          </a:p>
          <a:p>
            <a:pPr>
              <a:spcAft>
                <a:spcPts val="800"/>
              </a:spcAft>
            </a:pPr>
            <a:r>
              <a:rPr lang="en-IN" sz="1200" kern="100" dirty="0">
                <a:effectLst/>
                <a:latin typeface="Arial" panose="020B0604020202020204" pitchFamily="34" charset="0"/>
                <a:ea typeface="Aptos" panose="020B0004020202020204" pitchFamily="34" charset="0"/>
                <a:cs typeface="Arial" panose="020B0604020202020204" pitchFamily="34" charset="0"/>
              </a:rPr>
              <a:t>For this analysis, we will exclude certain columns, which are categorized as follows. This list is not exhaustive, but it highlights the key exclusions:</a:t>
            </a:r>
          </a:p>
          <a:p>
            <a:pPr>
              <a:spcAft>
                <a:spcPts val="800"/>
              </a:spcAft>
            </a:pPr>
            <a:r>
              <a:rPr lang="en-IN" sz="1200" kern="100" dirty="0">
                <a:effectLst/>
                <a:latin typeface="Arial" panose="020B0604020202020204" pitchFamily="34" charset="0"/>
                <a:ea typeface="Aptos" panose="020B0004020202020204" pitchFamily="34" charset="0"/>
                <a:cs typeface="Arial" panose="020B0604020202020204" pitchFamily="34" charset="0"/>
              </a:rPr>
              <a:t> </a:t>
            </a:r>
          </a:p>
          <a:p>
            <a:pPr>
              <a:spcAft>
                <a:spcPts val="800"/>
              </a:spcAft>
            </a:pPr>
            <a:r>
              <a:rPr lang="en-IN" sz="1200" b="1" kern="100" dirty="0">
                <a:effectLst/>
                <a:latin typeface="Arial" panose="020B0604020202020204" pitchFamily="34" charset="0"/>
                <a:ea typeface="Aptos" panose="020B0004020202020204" pitchFamily="34" charset="0"/>
                <a:cs typeface="Arial" panose="020B0604020202020204" pitchFamily="34" charset="0"/>
              </a:rPr>
              <a:t>Customer </a:t>
            </a:r>
            <a:r>
              <a:rPr lang="en-IN" sz="1200" b="1" kern="100" dirty="0" err="1">
                <a:effectLst/>
                <a:latin typeface="Arial" panose="020B0604020202020204" pitchFamily="34" charset="0"/>
                <a:ea typeface="Aptos" panose="020B0004020202020204" pitchFamily="34" charset="0"/>
                <a:cs typeface="Arial" panose="020B0604020202020204" pitchFamily="34" charset="0"/>
              </a:rPr>
              <a:t>Behavior</a:t>
            </a:r>
            <a:r>
              <a:rPr lang="en-IN" sz="1200" b="1" kern="100" dirty="0">
                <a:effectLst/>
                <a:latin typeface="Arial" panose="020B0604020202020204" pitchFamily="34" charset="0"/>
                <a:ea typeface="Aptos" panose="020B0004020202020204" pitchFamily="34" charset="0"/>
                <a:cs typeface="Arial" panose="020B0604020202020204" pitchFamily="34" charset="0"/>
              </a:rPr>
              <a:t> Columns</a:t>
            </a:r>
          </a:p>
          <a:p>
            <a:pPr marL="628650" lvl="1" indent="-171450">
              <a:spcAft>
                <a:spcPts val="800"/>
              </a:spcAft>
              <a:buFont typeface="Wingdings" panose="05000000000000000000" pitchFamily="2" charset="2"/>
              <a:buChar char="§"/>
            </a:pPr>
            <a:r>
              <a:rPr lang="en-IN" sz="1200" kern="100" dirty="0">
                <a:effectLst/>
                <a:latin typeface="Arial" panose="020B0604020202020204" pitchFamily="34" charset="0"/>
                <a:ea typeface="Aptos" panose="020B0004020202020204" pitchFamily="34" charset="0"/>
                <a:cs typeface="Arial" panose="020B0604020202020204" pitchFamily="34" charset="0"/>
              </a:rPr>
              <a:t>Columns related to customer </a:t>
            </a:r>
            <a:r>
              <a:rPr lang="en-IN" sz="1200" kern="100" dirty="0" err="1">
                <a:effectLst/>
                <a:latin typeface="Arial" panose="020B0604020202020204" pitchFamily="34" charset="0"/>
                <a:ea typeface="Aptos" panose="020B0004020202020204" pitchFamily="34" charset="0"/>
                <a:cs typeface="Arial" panose="020B0604020202020204" pitchFamily="34" charset="0"/>
              </a:rPr>
              <a:t>behavior</a:t>
            </a:r>
            <a:r>
              <a:rPr lang="en-IN" sz="1200" kern="100" dirty="0">
                <a:effectLst/>
                <a:latin typeface="Arial" panose="020B0604020202020204" pitchFamily="34" charset="0"/>
                <a:ea typeface="Aptos" panose="020B0004020202020204" pitchFamily="34" charset="0"/>
                <a:cs typeface="Arial" panose="020B0604020202020204" pitchFamily="34" charset="0"/>
              </a:rPr>
              <a:t> post-loan approval will not be considered, as our focus is on the loan application stage. These columns pertain to actions taken after loan approval and do not impact the loan decision.</a:t>
            </a:r>
          </a:p>
          <a:p>
            <a:pPr>
              <a:spcAft>
                <a:spcPts val="800"/>
              </a:spcAft>
            </a:pPr>
            <a:r>
              <a:rPr lang="en-IN" sz="1200" b="1" kern="100" dirty="0">
                <a:latin typeface="Arial" panose="020B0604020202020204" pitchFamily="34" charset="0"/>
                <a:cs typeface="Arial" panose="020B0604020202020204" pitchFamily="34" charset="0"/>
              </a:rPr>
              <a:t>Granular Data</a:t>
            </a:r>
          </a:p>
          <a:p>
            <a:pPr marL="628650" lvl="1" indent="-171450">
              <a:spcAft>
                <a:spcPts val="800"/>
              </a:spcAft>
              <a:buFont typeface="Wingdings" panose="05000000000000000000" pitchFamily="2" charset="2"/>
              <a:buChar char="§"/>
            </a:pPr>
            <a:r>
              <a:rPr lang="en-IN" sz="1200" kern="100" dirty="0">
                <a:latin typeface="Arial" panose="020B0604020202020204" pitchFamily="34" charset="0"/>
                <a:cs typeface="Arial" panose="020B0604020202020204" pitchFamily="34" charset="0"/>
              </a:rPr>
              <a:t>We will omit highly detailed data that isn't necessary for this analysis. For example, the "sub grade" column provides excessive detail compared to the "grade" column, which is more relevant to our analysis.</a:t>
            </a:r>
          </a:p>
          <a:p>
            <a:pPr>
              <a:spcAft>
                <a:spcPts val="800"/>
              </a:spcAft>
            </a:pPr>
            <a:r>
              <a:rPr lang="en-IN" sz="1200" b="1" kern="100" dirty="0">
                <a:effectLst/>
                <a:latin typeface="Arial" panose="020B0604020202020204" pitchFamily="34" charset="0"/>
                <a:ea typeface="Aptos" panose="020B0004020202020204" pitchFamily="34" charset="0"/>
                <a:cs typeface="Arial" panose="020B0604020202020204" pitchFamily="34" charset="0"/>
              </a:rPr>
              <a:t>Columns with Missing Data</a:t>
            </a:r>
            <a:endParaRPr lang="en-IN" sz="1200" kern="100" dirty="0">
              <a:effectLst/>
              <a:latin typeface="Arial" panose="020B0604020202020204" pitchFamily="34" charset="0"/>
              <a:ea typeface="Aptos" panose="020B0004020202020204" pitchFamily="34" charset="0"/>
              <a:cs typeface="Arial" panose="020B0604020202020204" pitchFamily="34" charset="0"/>
            </a:endParaRPr>
          </a:p>
          <a:p>
            <a:pPr marL="628650" lvl="1" indent="-171450">
              <a:spcAft>
                <a:spcPts val="800"/>
              </a:spcAft>
              <a:buFont typeface="Wingdings" panose="05000000000000000000" pitchFamily="2" charset="2"/>
              <a:buChar char="§"/>
            </a:pPr>
            <a:r>
              <a:rPr lang="en-IN" sz="1200" kern="100" dirty="0">
                <a:latin typeface="Arial" panose="020B0604020202020204" pitchFamily="34" charset="0"/>
                <a:cs typeface="Arial" panose="020B0604020202020204" pitchFamily="34" charset="0"/>
              </a:rPr>
              <a:t>54 columns containing only missing values (NA) will be removed, such as: acc_open_past_24mths, </a:t>
            </a:r>
            <a:r>
              <a:rPr lang="en-IN" sz="1200" kern="100" dirty="0" err="1">
                <a:latin typeface="Arial" panose="020B0604020202020204" pitchFamily="34" charset="0"/>
                <a:cs typeface="Arial" panose="020B0604020202020204" pitchFamily="34" charset="0"/>
              </a:rPr>
              <a:t>annual_inc_joint</a:t>
            </a:r>
            <a:r>
              <a:rPr lang="en-IN" sz="1200" kern="100" dirty="0">
                <a:latin typeface="Arial" panose="020B0604020202020204" pitchFamily="34" charset="0"/>
                <a:cs typeface="Arial" panose="020B0604020202020204" pitchFamily="34" charset="0"/>
              </a:rPr>
              <a:t>, </a:t>
            </a:r>
            <a:r>
              <a:rPr lang="en-IN" sz="1200" kern="100" dirty="0" err="1">
                <a:latin typeface="Arial" panose="020B0604020202020204" pitchFamily="34" charset="0"/>
                <a:cs typeface="Arial" panose="020B0604020202020204" pitchFamily="34" charset="0"/>
              </a:rPr>
              <a:t>avg_cur_bal</a:t>
            </a:r>
            <a:r>
              <a:rPr lang="en-IN" sz="1200" kern="100" dirty="0">
                <a:latin typeface="Arial" panose="020B0604020202020204" pitchFamily="34" charset="0"/>
                <a:cs typeface="Arial" panose="020B0604020202020204" pitchFamily="34" charset="0"/>
              </a:rPr>
              <a:t>, </a:t>
            </a:r>
            <a:r>
              <a:rPr lang="en-IN" sz="1200" kern="100" dirty="0" err="1">
                <a:latin typeface="Arial" panose="020B0604020202020204" pitchFamily="34" charset="0"/>
                <a:cs typeface="Arial" panose="020B0604020202020204" pitchFamily="34" charset="0"/>
              </a:rPr>
              <a:t>bc_util</a:t>
            </a:r>
            <a:r>
              <a:rPr lang="en-IN" sz="1200" kern="100" dirty="0">
                <a:latin typeface="Arial" panose="020B0604020202020204" pitchFamily="34" charset="0"/>
                <a:cs typeface="Arial" panose="020B0604020202020204" pitchFamily="34" charset="0"/>
              </a:rPr>
              <a:t>, </a:t>
            </a:r>
            <a:r>
              <a:rPr lang="en-IN" sz="1200" kern="100" dirty="0" err="1">
                <a:latin typeface="Arial" panose="020B0604020202020204" pitchFamily="34" charset="0"/>
                <a:cs typeface="Arial" panose="020B0604020202020204" pitchFamily="34" charset="0"/>
              </a:rPr>
              <a:t>dti_joint</a:t>
            </a:r>
            <a:r>
              <a:rPr lang="en-IN" sz="1200" kern="100" dirty="0">
                <a:latin typeface="Arial" panose="020B0604020202020204" pitchFamily="34" charset="0"/>
                <a:cs typeface="Arial" panose="020B0604020202020204" pitchFamily="34" charset="0"/>
              </a:rPr>
              <a:t>, </a:t>
            </a:r>
            <a:r>
              <a:rPr lang="en-IN" sz="1200" kern="100" dirty="0" err="1">
                <a:latin typeface="Arial" panose="020B0604020202020204" pitchFamily="34" charset="0"/>
                <a:cs typeface="Arial" panose="020B0604020202020204" pitchFamily="34" charset="0"/>
              </a:rPr>
              <a:t>mths_since_last_major_derog</a:t>
            </a:r>
            <a:r>
              <a:rPr lang="en-IN" sz="1200" kern="100" dirty="0">
                <a:latin typeface="Arial" panose="020B0604020202020204" pitchFamily="34" charset="0"/>
                <a:cs typeface="Arial" panose="020B0604020202020204" pitchFamily="34" charset="0"/>
              </a:rPr>
              <a:t>, etc.</a:t>
            </a:r>
          </a:p>
          <a:p>
            <a:pPr>
              <a:spcAft>
                <a:spcPts val="800"/>
              </a:spcAft>
            </a:pPr>
            <a:r>
              <a:rPr lang="en-IN" sz="1200" b="1" kern="100" dirty="0">
                <a:effectLst/>
                <a:latin typeface="Arial" panose="020B0604020202020204" pitchFamily="34" charset="0"/>
                <a:ea typeface="Aptos" panose="020B0004020202020204" pitchFamily="34" charset="0"/>
                <a:cs typeface="Arial" panose="020B0604020202020204" pitchFamily="34" charset="0"/>
              </a:rPr>
              <a:t>Columns Containing Only Zero Values</a:t>
            </a:r>
            <a:endParaRPr lang="en-IN" sz="1200" kern="100" dirty="0">
              <a:effectLst/>
              <a:latin typeface="Arial" panose="020B0604020202020204" pitchFamily="34" charset="0"/>
              <a:ea typeface="Aptos" panose="020B0004020202020204" pitchFamily="34" charset="0"/>
              <a:cs typeface="Arial" panose="020B0604020202020204" pitchFamily="34" charset="0"/>
            </a:endParaRPr>
          </a:p>
          <a:p>
            <a:pPr marL="628650" lvl="1" indent="-171450">
              <a:spcAft>
                <a:spcPts val="800"/>
              </a:spcAft>
              <a:buFont typeface="Wingdings" panose="05000000000000000000" pitchFamily="2" charset="2"/>
              <a:buChar char="§"/>
            </a:pPr>
            <a:r>
              <a:rPr lang="en-IN" sz="1200" kern="100" dirty="0">
                <a:latin typeface="Arial" panose="020B0604020202020204" pitchFamily="34" charset="0"/>
                <a:cs typeface="Arial" panose="020B0604020202020204" pitchFamily="34" charset="0"/>
              </a:rPr>
              <a:t>Any columns with all zero values will be dropped as they do not provide useful information.</a:t>
            </a:r>
          </a:p>
          <a:p>
            <a:pPr>
              <a:spcAft>
                <a:spcPts val="800"/>
              </a:spcAft>
            </a:pPr>
            <a:r>
              <a:rPr lang="en-IN" sz="1200" b="1" kern="100" dirty="0">
                <a:effectLst/>
                <a:latin typeface="Arial" panose="020B0604020202020204" pitchFamily="34" charset="0"/>
                <a:ea typeface="Aptos" panose="020B0004020202020204" pitchFamily="34" charset="0"/>
                <a:cs typeface="Arial" panose="020B0604020202020204" pitchFamily="34" charset="0"/>
              </a:rPr>
              <a:t>Single-Value Columns</a:t>
            </a:r>
            <a:endParaRPr lang="en-IN" sz="1200" kern="100" dirty="0">
              <a:effectLst/>
              <a:latin typeface="Arial" panose="020B0604020202020204" pitchFamily="34" charset="0"/>
              <a:ea typeface="Aptos" panose="020B0004020202020204" pitchFamily="34" charset="0"/>
              <a:cs typeface="Arial" panose="020B0604020202020204" pitchFamily="34" charset="0"/>
            </a:endParaRPr>
          </a:p>
          <a:p>
            <a:pPr marL="628650" lvl="1" indent="-171450">
              <a:spcAft>
                <a:spcPts val="800"/>
              </a:spcAft>
              <a:buFont typeface="Wingdings" panose="05000000000000000000" pitchFamily="2" charset="2"/>
              <a:buChar char="§"/>
            </a:pPr>
            <a:r>
              <a:rPr lang="en-IN" sz="1200" kern="100" dirty="0">
                <a:latin typeface="Arial" panose="020B0604020202020204" pitchFamily="34" charset="0"/>
                <a:cs typeface="Arial" panose="020B0604020202020204" pitchFamily="34" charset="0"/>
              </a:rPr>
              <a:t>9 columns with a single value across all records will be removed, as they don't contribute to the analysis.</a:t>
            </a:r>
          </a:p>
          <a:p>
            <a:endParaRPr lang="en-IN"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24613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02E9E7-685C-E4E4-309A-C324E053AEF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BE31568-B36E-A063-D089-AF7DBEDC51A3}"/>
              </a:ext>
            </a:extLst>
          </p:cNvPr>
          <p:cNvSpPr txBox="1"/>
          <p:nvPr/>
        </p:nvSpPr>
        <p:spPr>
          <a:xfrm>
            <a:off x="803812" y="668698"/>
            <a:ext cx="4077591" cy="584775"/>
          </a:xfrm>
          <a:prstGeom prst="rect">
            <a:avLst/>
          </a:prstGeom>
          <a:noFill/>
        </p:spPr>
        <p:txBody>
          <a:bodyPr wrap="square" rtlCol="0">
            <a:spAutoFit/>
          </a:bodyPr>
          <a:lstStyle/>
          <a:p>
            <a:r>
              <a:rPr lang="en-IN" sz="3200" b="1" dirty="0">
                <a:solidFill>
                  <a:schemeClr val="accent2">
                    <a:lumMod val="75000"/>
                  </a:schemeClr>
                </a:solidFill>
              </a:rPr>
              <a:t>Data Analysis(contd..)</a:t>
            </a:r>
          </a:p>
        </p:txBody>
      </p:sp>
      <p:sp>
        <p:nvSpPr>
          <p:cNvPr id="8" name="Rectangle 4">
            <a:extLst>
              <a:ext uri="{FF2B5EF4-FFF2-40B4-BE49-F238E27FC236}">
                <a16:creationId xmlns:a16="http://schemas.microsoft.com/office/drawing/2014/main" id="{7EA6BB4F-4318-26FB-D932-E049C8C512D1}"/>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TextBox 6">
            <a:extLst>
              <a:ext uri="{FF2B5EF4-FFF2-40B4-BE49-F238E27FC236}">
                <a16:creationId xmlns:a16="http://schemas.microsoft.com/office/drawing/2014/main" id="{D15D997E-9810-9240-AD01-C20DC4C75165}"/>
              </a:ext>
            </a:extLst>
          </p:cNvPr>
          <p:cNvSpPr txBox="1"/>
          <p:nvPr/>
        </p:nvSpPr>
        <p:spPr>
          <a:xfrm>
            <a:off x="803812" y="1253473"/>
            <a:ext cx="10859063" cy="5447645"/>
          </a:xfrm>
          <a:prstGeom prst="rect">
            <a:avLst/>
          </a:prstGeom>
          <a:noFill/>
        </p:spPr>
        <p:txBody>
          <a:bodyPr wrap="none" rtlCol="0">
            <a:spAutoFit/>
          </a:bodyPr>
          <a:lstStyle/>
          <a:p>
            <a:pPr>
              <a:spcAft>
                <a:spcPts val="800"/>
              </a:spcAft>
            </a:pPr>
            <a:r>
              <a:rPr lang="en-IN" sz="1200" b="1" kern="100" dirty="0">
                <a:effectLst/>
                <a:latin typeface="Arial" panose="020B0604020202020204" pitchFamily="34" charset="0"/>
                <a:ea typeface="Aptos" panose="020B0004020202020204" pitchFamily="34" charset="0"/>
                <a:cs typeface="Arial" panose="020B0604020202020204" pitchFamily="34" charset="0"/>
              </a:rPr>
              <a:t>Constant Columns with NA Values</a:t>
            </a:r>
            <a:endParaRPr lang="en-IN" sz="1200" kern="100" dirty="0">
              <a:effectLst/>
              <a:latin typeface="Arial" panose="020B0604020202020204" pitchFamily="34" charset="0"/>
              <a:ea typeface="Aptos" panose="020B0004020202020204" pitchFamily="34" charset="0"/>
              <a:cs typeface="Arial" panose="020B0604020202020204" pitchFamily="34" charset="0"/>
            </a:endParaRPr>
          </a:p>
          <a:p>
            <a:pPr marL="628650" lvl="1" indent="-171450">
              <a:spcAft>
                <a:spcPts val="800"/>
              </a:spcAft>
              <a:buFont typeface="Wingdings" panose="05000000000000000000" pitchFamily="2" charset="2"/>
              <a:buChar char="§"/>
            </a:pPr>
            <a:r>
              <a:rPr lang="en-IN" sz="1200" kern="100" dirty="0">
                <a:effectLst/>
                <a:latin typeface="Arial" panose="020B0604020202020204" pitchFamily="34" charset="0"/>
                <a:ea typeface="Aptos" panose="020B0004020202020204" pitchFamily="34" charset="0"/>
                <a:cs typeface="Arial" panose="020B0604020202020204" pitchFamily="34" charset="0"/>
              </a:rPr>
              <a:t>Columns that contain a single value but have NA values for the rest will be treated as constant and will be dropped.</a:t>
            </a:r>
          </a:p>
          <a:p>
            <a:pPr>
              <a:spcAft>
                <a:spcPts val="800"/>
              </a:spcAft>
            </a:pPr>
            <a:r>
              <a:rPr lang="en-IN" sz="1200" b="1" kern="100" dirty="0">
                <a:effectLst/>
                <a:latin typeface="Arial" panose="020B0604020202020204" pitchFamily="34" charset="0"/>
                <a:ea typeface="Aptos" panose="020B0004020202020204" pitchFamily="34" charset="0"/>
                <a:cs typeface="Arial" panose="020B0604020202020204" pitchFamily="34" charset="0"/>
              </a:rPr>
              <a:t>Columns with High Proportion of Missing Data</a:t>
            </a:r>
            <a:endParaRPr lang="en-IN" sz="1200" kern="100" dirty="0">
              <a:effectLst/>
              <a:latin typeface="Arial" panose="020B0604020202020204" pitchFamily="34" charset="0"/>
              <a:ea typeface="Aptos" panose="020B0004020202020204" pitchFamily="34" charset="0"/>
              <a:cs typeface="Arial" panose="020B0604020202020204" pitchFamily="34" charset="0"/>
            </a:endParaRPr>
          </a:p>
          <a:p>
            <a:pPr marL="628650" lvl="1" indent="-171450">
              <a:spcAft>
                <a:spcPts val="800"/>
              </a:spcAft>
              <a:buFont typeface="Wingdings" panose="05000000000000000000" pitchFamily="2" charset="2"/>
              <a:buChar char="§"/>
            </a:pPr>
            <a:r>
              <a:rPr lang="en-IN" sz="1200" kern="100" dirty="0">
                <a:latin typeface="Arial" panose="020B0604020202020204" pitchFamily="34" charset="0"/>
                <a:cs typeface="Arial" panose="020B0604020202020204" pitchFamily="34" charset="0"/>
              </a:rPr>
              <a:t>Columns where more than 65% of the data is missing (e.g., </a:t>
            </a:r>
            <a:r>
              <a:rPr lang="en-IN" sz="1200" kern="100" dirty="0" err="1">
                <a:latin typeface="Arial" panose="020B0604020202020204" pitchFamily="34" charset="0"/>
                <a:cs typeface="Arial" panose="020B0604020202020204" pitchFamily="34" charset="0"/>
              </a:rPr>
              <a:t>mths_since_last_delinq</a:t>
            </a:r>
            <a:r>
              <a:rPr lang="en-IN" sz="1200" kern="100" dirty="0">
                <a:latin typeface="Arial" panose="020B0604020202020204" pitchFamily="34" charset="0"/>
                <a:cs typeface="Arial" panose="020B0604020202020204" pitchFamily="34" charset="0"/>
              </a:rPr>
              <a:t>, </a:t>
            </a:r>
            <a:r>
              <a:rPr lang="en-IN" sz="1200" kern="100" dirty="0" err="1">
                <a:latin typeface="Arial" panose="020B0604020202020204" pitchFamily="34" charset="0"/>
                <a:cs typeface="Arial" panose="020B0604020202020204" pitchFamily="34" charset="0"/>
              </a:rPr>
              <a:t>mths_since_last_record</a:t>
            </a:r>
            <a:r>
              <a:rPr lang="en-IN" sz="1200" kern="100" dirty="0">
                <a:latin typeface="Arial" panose="020B0604020202020204" pitchFamily="34" charset="0"/>
                <a:cs typeface="Arial" panose="020B0604020202020204" pitchFamily="34" charset="0"/>
              </a:rPr>
              <a:t>) will be dropped.</a:t>
            </a:r>
          </a:p>
          <a:p>
            <a:pPr>
              <a:spcAft>
                <a:spcPts val="800"/>
              </a:spcAft>
            </a:pPr>
            <a:r>
              <a:rPr lang="en-IN" sz="1200" b="1" kern="100" dirty="0">
                <a:effectLst/>
                <a:latin typeface="Arial" panose="020B0604020202020204" pitchFamily="34" charset="0"/>
                <a:ea typeface="Aptos" panose="020B0004020202020204" pitchFamily="34" charset="0"/>
                <a:cs typeface="Arial" panose="020B0604020202020204" pitchFamily="34" charset="0"/>
              </a:rPr>
              <a:t>Index and Descriptive Columns</a:t>
            </a:r>
            <a:endParaRPr lang="en-IN" sz="1200" kern="100" dirty="0">
              <a:effectLst/>
              <a:latin typeface="Arial" panose="020B0604020202020204" pitchFamily="34" charset="0"/>
              <a:ea typeface="Aptos" panose="020B0004020202020204" pitchFamily="34" charset="0"/>
              <a:cs typeface="Arial" panose="020B0604020202020204" pitchFamily="34" charset="0"/>
            </a:endParaRPr>
          </a:p>
          <a:p>
            <a:pPr marL="628650" lvl="1" indent="-171450">
              <a:spcAft>
                <a:spcPts val="800"/>
              </a:spcAft>
              <a:buFont typeface="Wingdings" panose="05000000000000000000" pitchFamily="2" charset="2"/>
              <a:buChar char="§"/>
            </a:pPr>
            <a:r>
              <a:rPr lang="en-IN" sz="1200" kern="100" dirty="0">
                <a:latin typeface="Arial" panose="020B0604020202020204" pitchFamily="34" charset="0"/>
                <a:cs typeface="Arial" panose="020B0604020202020204" pitchFamily="34" charset="0"/>
              </a:rPr>
              <a:t>Columns like id and </a:t>
            </a:r>
            <a:r>
              <a:rPr lang="en-IN" sz="1200" kern="100" dirty="0" err="1">
                <a:latin typeface="Arial" panose="020B0604020202020204" pitchFamily="34" charset="0"/>
                <a:cs typeface="Arial" panose="020B0604020202020204" pitchFamily="34" charset="0"/>
              </a:rPr>
              <a:t>member_id</a:t>
            </a:r>
            <a:r>
              <a:rPr lang="en-IN" sz="1200" kern="100" dirty="0">
                <a:latin typeface="Arial" panose="020B0604020202020204" pitchFamily="34" charset="0"/>
                <a:cs typeface="Arial" panose="020B0604020202020204" pitchFamily="34" charset="0"/>
              </a:rPr>
              <a:t> are unique index variables and do not contribute to the analysis, so they will be dropped.</a:t>
            </a:r>
          </a:p>
          <a:p>
            <a:pPr marL="628650" lvl="1" indent="-171450">
              <a:spcAft>
                <a:spcPts val="800"/>
              </a:spcAft>
              <a:buFont typeface="Wingdings" panose="05000000000000000000" pitchFamily="2" charset="2"/>
              <a:buChar char="§"/>
            </a:pPr>
            <a:r>
              <a:rPr lang="en-IN" sz="1200" kern="100" dirty="0">
                <a:latin typeface="Arial" panose="020B0604020202020204" pitchFamily="34" charset="0"/>
                <a:cs typeface="Arial" panose="020B0604020202020204" pitchFamily="34" charset="0"/>
              </a:rPr>
              <a:t>Descriptive text columns such as </a:t>
            </a:r>
            <a:r>
              <a:rPr lang="en-IN" sz="1200" kern="100" dirty="0" err="1">
                <a:latin typeface="Arial" panose="020B0604020202020204" pitchFamily="34" charset="0"/>
                <a:cs typeface="Arial" panose="020B0604020202020204" pitchFamily="34" charset="0"/>
              </a:rPr>
              <a:t>emp_title</a:t>
            </a:r>
            <a:r>
              <a:rPr lang="en-IN" sz="1200" kern="100" dirty="0">
                <a:latin typeface="Arial" panose="020B0604020202020204" pitchFamily="34" charset="0"/>
                <a:cs typeface="Arial" panose="020B0604020202020204" pitchFamily="34" charset="0"/>
              </a:rPr>
              <a:t>, </a:t>
            </a:r>
            <a:r>
              <a:rPr lang="en-IN" sz="1200" kern="100" dirty="0" err="1">
                <a:latin typeface="Arial" panose="020B0604020202020204" pitchFamily="34" charset="0"/>
                <a:cs typeface="Arial" panose="020B0604020202020204" pitchFamily="34" charset="0"/>
              </a:rPr>
              <a:t>desc</a:t>
            </a:r>
            <a:r>
              <a:rPr lang="en-IN" sz="1200" kern="100" dirty="0">
                <a:latin typeface="Arial" panose="020B0604020202020204" pitchFamily="34" charset="0"/>
                <a:cs typeface="Arial" panose="020B0604020202020204" pitchFamily="34" charset="0"/>
              </a:rPr>
              <a:t>, and title will be excluded, as they contain textual data not relevant for the analysis.</a:t>
            </a:r>
          </a:p>
          <a:p>
            <a:pPr>
              <a:spcAft>
                <a:spcPts val="800"/>
              </a:spcAft>
            </a:pPr>
            <a:r>
              <a:rPr lang="en-IN" sz="1200" b="1" kern="100" dirty="0">
                <a:effectLst/>
                <a:latin typeface="Arial" panose="020B0604020202020204" pitchFamily="34" charset="0"/>
                <a:ea typeface="Aptos" panose="020B0004020202020204" pitchFamily="34" charset="0"/>
                <a:cs typeface="Arial" panose="020B0604020202020204" pitchFamily="34" charset="0"/>
              </a:rPr>
              <a:t>Redundant URL Column</a:t>
            </a:r>
            <a:endParaRPr lang="en-IN" sz="1200" kern="100" dirty="0">
              <a:effectLst/>
              <a:latin typeface="Arial" panose="020B0604020202020204" pitchFamily="34" charset="0"/>
              <a:ea typeface="Aptos" panose="020B0004020202020204" pitchFamily="34" charset="0"/>
              <a:cs typeface="Arial" panose="020B0604020202020204" pitchFamily="34" charset="0"/>
            </a:endParaRPr>
          </a:p>
          <a:p>
            <a:pPr marL="628650" lvl="1" indent="-171450">
              <a:spcAft>
                <a:spcPts val="800"/>
              </a:spcAft>
              <a:buFont typeface="Wingdings" panose="05000000000000000000" pitchFamily="2" charset="2"/>
              <a:buChar char="§"/>
            </a:pPr>
            <a:r>
              <a:rPr lang="en-IN" sz="1200" kern="100" dirty="0">
                <a:latin typeface="Arial" panose="020B0604020202020204" pitchFamily="34" charset="0"/>
                <a:cs typeface="Arial" panose="020B0604020202020204" pitchFamily="34" charset="0"/>
              </a:rPr>
              <a:t>The </a:t>
            </a:r>
            <a:r>
              <a:rPr lang="en-IN" sz="1200" kern="100" dirty="0" err="1">
                <a:latin typeface="Arial" panose="020B0604020202020204" pitchFamily="34" charset="0"/>
                <a:cs typeface="Arial" panose="020B0604020202020204" pitchFamily="34" charset="0"/>
              </a:rPr>
              <a:t>url</a:t>
            </a:r>
            <a:r>
              <a:rPr lang="en-IN" sz="1200" kern="100" dirty="0">
                <a:latin typeface="Arial" panose="020B0604020202020204" pitchFamily="34" charset="0"/>
                <a:cs typeface="Arial" panose="020B0604020202020204" pitchFamily="34" charset="0"/>
              </a:rPr>
              <a:t> column will be dropped, as it is redundant—containing static information with the loan ID appended as a query, which is already captured </a:t>
            </a:r>
          </a:p>
          <a:p>
            <a:pPr lvl="1">
              <a:spcAft>
                <a:spcPts val="800"/>
              </a:spcAft>
            </a:pPr>
            <a:r>
              <a:rPr lang="en-IN" sz="1200" kern="100" dirty="0">
                <a:latin typeface="Arial" panose="020B0604020202020204" pitchFamily="34" charset="0"/>
                <a:cs typeface="Arial" panose="020B0604020202020204" pitchFamily="34" charset="0"/>
              </a:rPr>
              <a:t>    by the id column.</a:t>
            </a:r>
          </a:p>
          <a:p>
            <a:pPr>
              <a:spcAft>
                <a:spcPts val="800"/>
              </a:spcAft>
            </a:pPr>
            <a:r>
              <a:rPr lang="en-IN" sz="1200" b="1" kern="100" dirty="0">
                <a:effectLst/>
                <a:latin typeface="Arial" panose="020B0604020202020204" pitchFamily="34" charset="0"/>
                <a:ea typeface="Aptos" panose="020B0004020202020204" pitchFamily="34" charset="0"/>
                <a:cs typeface="Arial" panose="020B0604020202020204" pitchFamily="34" charset="0"/>
              </a:rPr>
              <a:t>Missing Data in Key Columns</a:t>
            </a:r>
            <a:endParaRPr lang="en-IN" sz="1200" kern="100" dirty="0">
              <a:effectLst/>
              <a:latin typeface="Arial" panose="020B0604020202020204" pitchFamily="34" charset="0"/>
              <a:ea typeface="Aptos" panose="020B0004020202020204" pitchFamily="34" charset="0"/>
              <a:cs typeface="Arial" panose="020B0604020202020204" pitchFamily="34" charset="0"/>
            </a:endParaRPr>
          </a:p>
          <a:p>
            <a:pPr marL="628650" lvl="1" indent="-171450">
              <a:spcAft>
                <a:spcPts val="800"/>
              </a:spcAft>
              <a:buFont typeface="Wingdings" panose="05000000000000000000" pitchFamily="2" charset="2"/>
              <a:buChar char="§"/>
            </a:pPr>
            <a:r>
              <a:rPr lang="en-IN" sz="1200" kern="100" dirty="0">
                <a:latin typeface="Arial" panose="020B0604020202020204" pitchFamily="34" charset="0"/>
                <a:cs typeface="Arial" panose="020B0604020202020204" pitchFamily="34" charset="0"/>
              </a:rPr>
              <a:t>660 records for </a:t>
            </a:r>
            <a:r>
              <a:rPr lang="en-IN" sz="1200" kern="100" dirty="0" err="1">
                <a:latin typeface="Arial" panose="020B0604020202020204" pitchFamily="34" charset="0"/>
                <a:cs typeface="Arial" panose="020B0604020202020204" pitchFamily="34" charset="0"/>
              </a:rPr>
              <a:t>pub_rec_bankruptcies</a:t>
            </a:r>
            <a:r>
              <a:rPr lang="en-IN" sz="1200" kern="100" dirty="0">
                <a:latin typeface="Arial" panose="020B0604020202020204" pitchFamily="34" charset="0"/>
                <a:cs typeface="Arial" panose="020B0604020202020204" pitchFamily="34" charset="0"/>
              </a:rPr>
              <a:t> with missing values will be dropped.</a:t>
            </a:r>
          </a:p>
          <a:p>
            <a:pPr>
              <a:spcAft>
                <a:spcPts val="800"/>
              </a:spcAft>
            </a:pPr>
            <a:r>
              <a:rPr lang="en-IN" sz="1200" b="1" kern="100" dirty="0">
                <a:effectLst/>
                <a:latin typeface="Arial" panose="020B0604020202020204" pitchFamily="34" charset="0"/>
                <a:ea typeface="Aptos" panose="020B0004020202020204" pitchFamily="34" charset="0"/>
                <a:cs typeface="Arial" panose="020B0604020202020204" pitchFamily="34" charset="0"/>
              </a:rPr>
              <a:t>Customer </a:t>
            </a:r>
            <a:r>
              <a:rPr lang="en-IN" sz="1200" b="1" kern="100" dirty="0" err="1">
                <a:effectLst/>
                <a:latin typeface="Arial" panose="020B0604020202020204" pitchFamily="34" charset="0"/>
                <a:ea typeface="Aptos" panose="020B0004020202020204" pitchFamily="34" charset="0"/>
                <a:cs typeface="Arial" panose="020B0604020202020204" pitchFamily="34" charset="0"/>
              </a:rPr>
              <a:t>Behavior</a:t>
            </a:r>
            <a:r>
              <a:rPr lang="en-IN" sz="1200" b="1" kern="100" dirty="0">
                <a:effectLst/>
                <a:latin typeface="Arial" panose="020B0604020202020204" pitchFamily="34" charset="0"/>
                <a:ea typeface="Aptos" panose="020B0004020202020204" pitchFamily="34" charset="0"/>
                <a:cs typeface="Arial" panose="020B0604020202020204" pitchFamily="34" charset="0"/>
              </a:rPr>
              <a:t> After Loan Approval</a:t>
            </a:r>
            <a:endParaRPr lang="en-IN" sz="1200" kern="100" dirty="0">
              <a:effectLst/>
              <a:latin typeface="Arial" panose="020B0604020202020204" pitchFamily="34" charset="0"/>
              <a:ea typeface="Aptos" panose="020B0004020202020204" pitchFamily="34" charset="0"/>
              <a:cs typeface="Arial" panose="020B0604020202020204" pitchFamily="34" charset="0"/>
            </a:endParaRPr>
          </a:p>
          <a:p>
            <a:pPr marL="628650" lvl="1" indent="-171450">
              <a:spcAft>
                <a:spcPts val="800"/>
              </a:spcAft>
              <a:buFont typeface="Wingdings" panose="05000000000000000000" pitchFamily="2" charset="2"/>
              <a:buChar char="§"/>
            </a:pPr>
            <a:r>
              <a:rPr lang="en-IN" sz="1200" kern="100" dirty="0">
                <a:latin typeface="Arial" panose="020B0604020202020204" pitchFamily="34" charset="0"/>
                <a:cs typeface="Arial" panose="020B0604020202020204" pitchFamily="34" charset="0"/>
              </a:rPr>
              <a:t>Columns capturing customer </a:t>
            </a:r>
            <a:r>
              <a:rPr lang="en-IN" sz="1200" kern="100" dirty="0" err="1">
                <a:latin typeface="Arial" panose="020B0604020202020204" pitchFamily="34" charset="0"/>
                <a:cs typeface="Arial" panose="020B0604020202020204" pitchFamily="34" charset="0"/>
              </a:rPr>
              <a:t>behavior</a:t>
            </a:r>
            <a:r>
              <a:rPr lang="en-IN" sz="1200" kern="100" dirty="0">
                <a:latin typeface="Arial" panose="020B0604020202020204" pitchFamily="34" charset="0"/>
                <a:cs typeface="Arial" panose="020B0604020202020204" pitchFamily="34" charset="0"/>
              </a:rPr>
              <a:t> after loan approval, such as payment history or account status updates, will not be included in the analysis as</a:t>
            </a:r>
          </a:p>
          <a:p>
            <a:pPr lvl="1">
              <a:spcAft>
                <a:spcPts val="800"/>
              </a:spcAft>
            </a:pPr>
            <a:r>
              <a:rPr lang="en-IN" sz="1200" kern="100" dirty="0">
                <a:latin typeface="Arial" panose="020B0604020202020204" pitchFamily="34" charset="0"/>
                <a:cs typeface="Arial" panose="020B0604020202020204" pitchFamily="34" charset="0"/>
              </a:rPr>
              <a:t>    they are not available during the loan approval process.</a:t>
            </a:r>
          </a:p>
          <a:p>
            <a:pPr>
              <a:spcAft>
                <a:spcPts val="800"/>
              </a:spcAft>
            </a:pPr>
            <a:r>
              <a:rPr lang="en-IN" sz="1200" b="1" kern="100" dirty="0">
                <a:effectLst/>
                <a:latin typeface="Arial" panose="020B0604020202020204" pitchFamily="34" charset="0"/>
                <a:ea typeface="Aptos" panose="020B0004020202020204" pitchFamily="34" charset="0"/>
                <a:cs typeface="Arial" panose="020B0604020202020204" pitchFamily="34" charset="0"/>
              </a:rPr>
              <a:t>Other Columns to be Dropped:</a:t>
            </a:r>
            <a:endParaRPr lang="en-IN" sz="1200" kern="100" dirty="0">
              <a:effectLst/>
              <a:latin typeface="Arial" panose="020B0604020202020204" pitchFamily="34" charset="0"/>
              <a:ea typeface="Aptos" panose="020B0004020202020204" pitchFamily="34" charset="0"/>
              <a:cs typeface="Arial" panose="020B0604020202020204" pitchFamily="34" charset="0"/>
            </a:endParaRPr>
          </a:p>
          <a:p>
            <a:pPr marL="628650" lvl="1" indent="-171450">
              <a:spcAft>
                <a:spcPts val="800"/>
              </a:spcAft>
              <a:buFont typeface="Wingdings" panose="05000000000000000000" pitchFamily="2" charset="2"/>
              <a:buChar char="§"/>
            </a:pPr>
            <a:r>
              <a:rPr lang="en-IN" sz="1200" kern="100" dirty="0">
                <a:latin typeface="Arial" panose="020B0604020202020204" pitchFamily="34" charset="0"/>
                <a:cs typeface="Arial" panose="020B0604020202020204" pitchFamily="34" charset="0"/>
              </a:rPr>
              <a:t>Columns like delinq_2yrs, </a:t>
            </a:r>
            <a:r>
              <a:rPr lang="en-IN" sz="1200" kern="100" dirty="0" err="1">
                <a:latin typeface="Arial" panose="020B0604020202020204" pitchFamily="34" charset="0"/>
                <a:cs typeface="Arial" panose="020B0604020202020204" pitchFamily="34" charset="0"/>
              </a:rPr>
              <a:t>earliest_cr_line</a:t>
            </a:r>
            <a:r>
              <a:rPr lang="en-IN" sz="1200" kern="100" dirty="0">
                <a:latin typeface="Arial" panose="020B0604020202020204" pitchFamily="34" charset="0"/>
                <a:cs typeface="Arial" panose="020B0604020202020204" pitchFamily="34" charset="0"/>
              </a:rPr>
              <a:t>, inq_last_6mths, </a:t>
            </a:r>
            <a:r>
              <a:rPr lang="en-IN" sz="1200" kern="100" dirty="0" err="1">
                <a:latin typeface="Arial" panose="020B0604020202020204" pitchFamily="34" charset="0"/>
                <a:cs typeface="Arial" panose="020B0604020202020204" pitchFamily="34" charset="0"/>
              </a:rPr>
              <a:t>open_acc</a:t>
            </a:r>
            <a:r>
              <a:rPr lang="en-IN" sz="1200" kern="100" dirty="0">
                <a:latin typeface="Arial" panose="020B0604020202020204" pitchFamily="34" charset="0"/>
                <a:cs typeface="Arial" panose="020B0604020202020204" pitchFamily="34" charset="0"/>
              </a:rPr>
              <a:t>, </a:t>
            </a:r>
            <a:r>
              <a:rPr lang="en-IN" sz="1200" kern="100" dirty="0" err="1">
                <a:latin typeface="Arial" panose="020B0604020202020204" pitchFamily="34" charset="0"/>
                <a:cs typeface="Arial" panose="020B0604020202020204" pitchFamily="34" charset="0"/>
              </a:rPr>
              <a:t>pub_rec</a:t>
            </a:r>
            <a:r>
              <a:rPr lang="en-IN" sz="1200" kern="100" dirty="0">
                <a:latin typeface="Arial" panose="020B0604020202020204" pitchFamily="34" charset="0"/>
                <a:cs typeface="Arial" panose="020B0604020202020204" pitchFamily="34" charset="0"/>
              </a:rPr>
              <a:t>, </a:t>
            </a:r>
            <a:r>
              <a:rPr lang="en-IN" sz="1200" kern="100" dirty="0" err="1">
                <a:latin typeface="Arial" panose="020B0604020202020204" pitchFamily="34" charset="0"/>
                <a:cs typeface="Arial" panose="020B0604020202020204" pitchFamily="34" charset="0"/>
              </a:rPr>
              <a:t>revol_bal</a:t>
            </a:r>
            <a:r>
              <a:rPr lang="en-IN" sz="1200" kern="100" dirty="0">
                <a:latin typeface="Arial" panose="020B0604020202020204" pitchFamily="34" charset="0"/>
                <a:cs typeface="Arial" panose="020B0604020202020204" pitchFamily="34" charset="0"/>
              </a:rPr>
              <a:t>, and others related to post-approval loan performance</a:t>
            </a:r>
          </a:p>
          <a:p>
            <a:pPr lvl="1">
              <a:spcAft>
                <a:spcPts val="800"/>
              </a:spcAft>
            </a:pPr>
            <a:r>
              <a:rPr lang="en-IN" sz="1200" kern="100" dirty="0">
                <a:latin typeface="Arial" panose="020B0604020202020204" pitchFamily="34" charset="0"/>
                <a:cs typeface="Arial" panose="020B0604020202020204" pitchFamily="34" charset="0"/>
              </a:rPr>
              <a:t> or recovery processes will also be excluded.</a:t>
            </a:r>
          </a:p>
          <a:p>
            <a:endParaRPr lang="en-IN"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30489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B162CE-4D80-0D01-249B-16B3775C23B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728D081-6C8C-8A52-30C1-C9483C5E4751}"/>
              </a:ext>
            </a:extLst>
          </p:cNvPr>
          <p:cNvSpPr txBox="1"/>
          <p:nvPr/>
        </p:nvSpPr>
        <p:spPr>
          <a:xfrm>
            <a:off x="803812" y="668698"/>
            <a:ext cx="7765153" cy="1077218"/>
          </a:xfrm>
          <a:prstGeom prst="rect">
            <a:avLst/>
          </a:prstGeom>
          <a:noFill/>
        </p:spPr>
        <p:txBody>
          <a:bodyPr wrap="square" rtlCol="0">
            <a:spAutoFit/>
          </a:bodyPr>
          <a:lstStyle/>
          <a:p>
            <a:r>
              <a:rPr lang="en-IN" sz="3200" b="1" dirty="0">
                <a:solidFill>
                  <a:schemeClr val="accent2">
                    <a:lumMod val="75000"/>
                  </a:schemeClr>
                </a:solidFill>
              </a:rPr>
              <a:t>Data Cleaning &amp; Imputing</a:t>
            </a:r>
          </a:p>
          <a:p>
            <a:endParaRPr lang="en-IN" sz="3200" b="1" dirty="0">
              <a:solidFill>
                <a:schemeClr val="accent2">
                  <a:lumMod val="75000"/>
                </a:schemeClr>
              </a:solidFill>
            </a:endParaRPr>
          </a:p>
        </p:txBody>
      </p:sp>
      <p:sp>
        <p:nvSpPr>
          <p:cNvPr id="8" name="Rectangle 4">
            <a:extLst>
              <a:ext uri="{FF2B5EF4-FFF2-40B4-BE49-F238E27FC236}">
                <a16:creationId xmlns:a16="http://schemas.microsoft.com/office/drawing/2014/main" id="{C6B89076-91C7-C212-FFD4-327E1948F07A}"/>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TextBox 6">
            <a:extLst>
              <a:ext uri="{FF2B5EF4-FFF2-40B4-BE49-F238E27FC236}">
                <a16:creationId xmlns:a16="http://schemas.microsoft.com/office/drawing/2014/main" id="{45AF038F-BA29-9303-DE6F-A4DE5CBA1E4D}"/>
              </a:ext>
            </a:extLst>
          </p:cNvPr>
          <p:cNvSpPr txBox="1"/>
          <p:nvPr/>
        </p:nvSpPr>
        <p:spPr>
          <a:xfrm>
            <a:off x="803812" y="1941539"/>
            <a:ext cx="7157280" cy="3354765"/>
          </a:xfrm>
          <a:prstGeom prst="rect">
            <a:avLst/>
          </a:prstGeom>
          <a:noFill/>
        </p:spPr>
        <p:txBody>
          <a:bodyPr wrap="none" rtlCol="0">
            <a:spAutoFit/>
          </a:bodyPr>
          <a:lstStyle/>
          <a:p>
            <a:pPr algn="l"/>
            <a:r>
              <a:rPr lang="en-IN" sz="2000" b="1" i="0" dirty="0">
                <a:effectLst/>
                <a:latin typeface="system-ui"/>
              </a:rPr>
              <a:t>1. Data Loading, Data Analysis, Data Cleaning , Data Manipulation</a:t>
            </a:r>
          </a:p>
          <a:p>
            <a:pPr lvl="2"/>
            <a:r>
              <a:rPr lang="en-IN" sz="2000" b="0" i="0" dirty="0">
                <a:effectLst/>
                <a:latin typeface="system-ui"/>
              </a:rPr>
              <a:t>A. Declaring Mandatory Libraries</a:t>
            </a:r>
            <a:br>
              <a:rPr lang="en-IN" sz="2000" b="0" i="0" dirty="0">
                <a:effectLst/>
                <a:latin typeface="system-ui"/>
              </a:rPr>
            </a:br>
            <a:r>
              <a:rPr lang="en-IN" sz="2000" b="0" i="0" dirty="0">
                <a:effectLst/>
                <a:latin typeface="system-ui"/>
              </a:rPr>
              <a:t>B. Read CSV data into data frame</a:t>
            </a:r>
            <a:br>
              <a:rPr lang="en-IN" sz="2000" b="0" i="0" dirty="0">
                <a:effectLst/>
                <a:latin typeface="system-ui"/>
              </a:rPr>
            </a:br>
            <a:r>
              <a:rPr lang="en-IN" sz="2000" b="0" i="0" dirty="0">
                <a:effectLst/>
                <a:latin typeface="system-ui"/>
              </a:rPr>
              <a:t>C. Removal of null values from the dataset</a:t>
            </a:r>
            <a:br>
              <a:rPr lang="en-IN" sz="2000" b="0" i="0" dirty="0">
                <a:effectLst/>
                <a:latin typeface="system-ui"/>
              </a:rPr>
            </a:br>
            <a:r>
              <a:rPr lang="en-IN" sz="2000" b="0" i="0" dirty="0">
                <a:effectLst/>
                <a:latin typeface="system-ui"/>
              </a:rPr>
              <a:t>D. Removal of rows which has unique values in dataset</a:t>
            </a:r>
            <a:br>
              <a:rPr lang="en-IN" sz="2000" b="0" i="0" dirty="0">
                <a:effectLst/>
                <a:latin typeface="system-ui"/>
              </a:rPr>
            </a:br>
            <a:r>
              <a:rPr lang="en-IN" sz="2000" b="0" i="0" dirty="0">
                <a:effectLst/>
                <a:latin typeface="system-ui"/>
              </a:rPr>
              <a:t>E. Removal of duplicate rows in dataset</a:t>
            </a:r>
            <a:br>
              <a:rPr lang="en-IN" sz="2000" b="0" i="0" dirty="0">
                <a:effectLst/>
                <a:latin typeface="system-ui"/>
              </a:rPr>
            </a:br>
            <a:r>
              <a:rPr lang="en-IN" sz="2000" b="0" i="0" dirty="0">
                <a:effectLst/>
                <a:latin typeface="system-ui"/>
              </a:rPr>
              <a:t>F. Dropping un-necessary rows</a:t>
            </a:r>
            <a:br>
              <a:rPr lang="en-IN" sz="2000" b="0" i="0" dirty="0">
                <a:effectLst/>
                <a:latin typeface="system-ui"/>
              </a:rPr>
            </a:br>
            <a:r>
              <a:rPr lang="en-IN" sz="2000" b="0" i="0" dirty="0">
                <a:effectLst/>
                <a:latin typeface="system-ui"/>
              </a:rPr>
              <a:t>G. Data Conversion</a:t>
            </a:r>
            <a:br>
              <a:rPr lang="en-IN" sz="2000" b="0" i="0" dirty="0">
                <a:effectLst/>
                <a:latin typeface="system-ui"/>
              </a:rPr>
            </a:br>
            <a:r>
              <a:rPr lang="en-IN" sz="2000" b="0" i="0" dirty="0">
                <a:effectLst/>
                <a:latin typeface="system-ui"/>
              </a:rPr>
              <a:t>H. Handling </a:t>
            </a:r>
            <a:r>
              <a:rPr lang="en-IN" sz="2000" b="0" i="0" dirty="0" err="1">
                <a:effectLst/>
                <a:latin typeface="system-ui"/>
              </a:rPr>
              <a:t>OutLiers</a:t>
            </a:r>
            <a:br>
              <a:rPr lang="en-IN" sz="2000" b="0" i="0" dirty="0">
                <a:effectLst/>
                <a:latin typeface="system-ui"/>
              </a:rPr>
            </a:br>
            <a:r>
              <a:rPr lang="en-IN" sz="2000" b="0" i="0" dirty="0">
                <a:effectLst/>
                <a:latin typeface="system-ui"/>
              </a:rPr>
              <a:t>I. Imputing Data</a:t>
            </a:r>
          </a:p>
          <a:p>
            <a:endParaRPr lang="en-IN"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486506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D01A75-75D8-4A48-0F70-43C9749F4D2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DA41C41-2BCF-6248-63F2-B0CF265D0444}"/>
              </a:ext>
            </a:extLst>
          </p:cNvPr>
          <p:cNvSpPr txBox="1"/>
          <p:nvPr/>
        </p:nvSpPr>
        <p:spPr>
          <a:xfrm>
            <a:off x="803812" y="668698"/>
            <a:ext cx="7765153" cy="584775"/>
          </a:xfrm>
          <a:prstGeom prst="rect">
            <a:avLst/>
          </a:prstGeom>
          <a:noFill/>
        </p:spPr>
        <p:txBody>
          <a:bodyPr wrap="square" rtlCol="0">
            <a:spAutoFit/>
          </a:bodyPr>
          <a:lstStyle/>
          <a:p>
            <a:r>
              <a:rPr lang="en-IN" sz="3200" b="1" dirty="0">
                <a:solidFill>
                  <a:schemeClr val="accent2">
                    <a:lumMod val="75000"/>
                  </a:schemeClr>
                </a:solidFill>
              </a:rPr>
              <a:t>Data Cleaning &amp; Imputing(Cont..)</a:t>
            </a:r>
          </a:p>
        </p:txBody>
      </p:sp>
      <p:sp>
        <p:nvSpPr>
          <p:cNvPr id="8" name="Rectangle 4">
            <a:extLst>
              <a:ext uri="{FF2B5EF4-FFF2-40B4-BE49-F238E27FC236}">
                <a16:creationId xmlns:a16="http://schemas.microsoft.com/office/drawing/2014/main" id="{D0BF8082-8249-F66D-DB31-C75F65843491}"/>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TextBox 2">
            <a:extLst>
              <a:ext uri="{FF2B5EF4-FFF2-40B4-BE49-F238E27FC236}">
                <a16:creationId xmlns:a16="http://schemas.microsoft.com/office/drawing/2014/main" id="{951DBE70-61E8-722A-CF8B-79CC9E70483A}"/>
              </a:ext>
            </a:extLst>
          </p:cNvPr>
          <p:cNvSpPr txBox="1"/>
          <p:nvPr/>
        </p:nvSpPr>
        <p:spPr>
          <a:xfrm>
            <a:off x="496958" y="1259170"/>
            <a:ext cx="11171581" cy="5106526"/>
          </a:xfrm>
          <a:prstGeom prst="rect">
            <a:avLst/>
          </a:prstGeom>
          <a:noFill/>
        </p:spPr>
        <p:txBody>
          <a:bodyPr wrap="square" rtlCol="0">
            <a:spAutoFit/>
          </a:bodyPr>
          <a:lstStyle/>
          <a:p>
            <a:pPr>
              <a:spcBef>
                <a:spcPts val="50"/>
              </a:spcBef>
            </a:pPr>
            <a:r>
              <a:rPr lang="en-IN" sz="1500" b="1" i="0" dirty="0">
                <a:effectLst/>
                <a:latin typeface="system-ui"/>
                <a:cs typeface="Arial" panose="020B0604020202020204" pitchFamily="34" charset="0"/>
              </a:rPr>
              <a:t>A. </a:t>
            </a:r>
            <a:r>
              <a:rPr lang="en-IN" sz="1500" b="1" i="0" u="sng" dirty="0">
                <a:effectLst/>
                <a:latin typeface="system-ui"/>
                <a:cs typeface="Arial" panose="020B0604020202020204" pitchFamily="34" charset="0"/>
              </a:rPr>
              <a:t>Declaring Mandatory Libraries </a:t>
            </a:r>
            <a:r>
              <a:rPr lang="en-IN" sz="1500" b="1" i="0" dirty="0">
                <a:effectLst/>
                <a:latin typeface="system-ui"/>
                <a:cs typeface="Arial" panose="020B0604020202020204" pitchFamily="34" charset="0"/>
              </a:rPr>
              <a:t>:</a:t>
            </a:r>
            <a:r>
              <a:rPr lang="en-IN" sz="1500" i="0" dirty="0">
                <a:effectLst/>
                <a:latin typeface="system-ui"/>
                <a:cs typeface="Arial" panose="020B0604020202020204" pitchFamily="34" charset="0"/>
              </a:rPr>
              <a:t> Used all mandatory libraries to load/modify the data</a:t>
            </a:r>
          </a:p>
          <a:p>
            <a:pPr>
              <a:spcBef>
                <a:spcPts val="50"/>
              </a:spcBef>
            </a:pPr>
            <a:r>
              <a:rPr lang="en-IN" sz="1500" b="1" i="0" dirty="0">
                <a:effectLst/>
                <a:latin typeface="system-ui"/>
              </a:rPr>
              <a:t>B. </a:t>
            </a:r>
            <a:r>
              <a:rPr lang="en-IN" sz="1500" b="1" i="0" u="sng" dirty="0">
                <a:effectLst/>
                <a:latin typeface="system-ui"/>
              </a:rPr>
              <a:t>Read CSV data into data frame : </a:t>
            </a:r>
            <a:r>
              <a:rPr lang="en-US" sz="1500" dirty="0">
                <a:latin typeface="system-ui"/>
                <a:cs typeface="Arial" panose="020B0604020202020204" pitchFamily="34" charset="0"/>
              </a:rPr>
              <a:t>While loading the dataset, some of the variables had mixed datatypes so they have to be  converted 	accordingly as per analysis.</a:t>
            </a:r>
          </a:p>
          <a:p>
            <a:pPr>
              <a:spcBef>
                <a:spcPts val="50"/>
              </a:spcBef>
            </a:pPr>
            <a:r>
              <a:rPr lang="en-US" sz="1500" b="1" dirty="0">
                <a:latin typeface="system-ui"/>
                <a:cs typeface="Arial" panose="020B0604020202020204" pitchFamily="34" charset="0"/>
              </a:rPr>
              <a:t>C. </a:t>
            </a:r>
            <a:r>
              <a:rPr lang="en-IN" sz="1500" b="1" i="0" u="sng" dirty="0">
                <a:effectLst/>
                <a:latin typeface="system-ui"/>
              </a:rPr>
              <a:t>Removal of null values from the dataset </a:t>
            </a:r>
            <a:r>
              <a:rPr lang="en-US" sz="1500" u="sng" dirty="0">
                <a:latin typeface="system-ui"/>
                <a:cs typeface="Arial" panose="020B0604020202020204" pitchFamily="34" charset="0"/>
              </a:rPr>
              <a:t>: </a:t>
            </a:r>
            <a:r>
              <a:rPr lang="en-US" sz="1500" dirty="0">
                <a:latin typeface="system-ui"/>
                <a:cs typeface="Arial" panose="020B0604020202020204" pitchFamily="34" charset="0"/>
              </a:rPr>
              <a:t>There’re many columns with null values. So they had to be dropped as they </a:t>
            </a:r>
          </a:p>
          <a:p>
            <a:pPr>
              <a:spcBef>
                <a:spcPts val="50"/>
              </a:spcBef>
            </a:pPr>
            <a:r>
              <a:rPr lang="en-US" sz="1500" dirty="0">
                <a:latin typeface="system-ui"/>
                <a:cs typeface="Arial" panose="020B0604020202020204" pitchFamily="34" charset="0"/>
              </a:rPr>
              <a:t> 	won’t play a role in the analysis of the dataset. Roughly 48% of the columns were dropped.</a:t>
            </a:r>
          </a:p>
          <a:p>
            <a:pPr>
              <a:spcBef>
                <a:spcPts val="50"/>
              </a:spcBef>
            </a:pPr>
            <a:r>
              <a:rPr lang="en-IN" sz="1500" b="1" i="0" dirty="0">
                <a:effectLst/>
                <a:latin typeface="system-ui"/>
              </a:rPr>
              <a:t>D. </a:t>
            </a:r>
            <a:r>
              <a:rPr lang="en-IN" sz="1500" b="1" i="0" u="sng" dirty="0">
                <a:effectLst/>
                <a:latin typeface="system-ui"/>
              </a:rPr>
              <a:t>Removal of rows which has unique values in dataset</a:t>
            </a:r>
            <a:r>
              <a:rPr lang="en-IN" sz="1500" b="0" i="0" u="sng" dirty="0">
                <a:effectLst/>
                <a:latin typeface="system-ui"/>
              </a:rPr>
              <a:t> </a:t>
            </a:r>
            <a:r>
              <a:rPr lang="en-US" sz="1500" u="sng" dirty="0">
                <a:latin typeface="system-ui"/>
                <a:cs typeface="Arial" panose="020B0604020202020204" pitchFamily="34" charset="0"/>
              </a:rPr>
              <a:t>: </a:t>
            </a:r>
            <a:r>
              <a:rPr lang="en-US" sz="1500" dirty="0">
                <a:latin typeface="system-ui"/>
                <a:cs typeface="Arial" panose="020B0604020202020204" pitchFamily="34" charset="0"/>
              </a:rPr>
              <a:t>If the column has only a single unique value, it does not make any sense to include it 	as part of our data analysis. We need to find out those columns and drop them from the dataset. 9 columns had such unique values and 	they were removed.</a:t>
            </a:r>
          </a:p>
          <a:p>
            <a:pPr>
              <a:spcBef>
                <a:spcPts val="50"/>
              </a:spcBef>
            </a:pPr>
            <a:r>
              <a:rPr lang="en-IN" sz="1500" b="1" i="0" dirty="0">
                <a:effectLst/>
                <a:latin typeface="system-ui"/>
              </a:rPr>
              <a:t>E. Removal of duplicate rows in dataset: </a:t>
            </a:r>
            <a:r>
              <a:rPr lang="en-US" sz="1500" dirty="0">
                <a:latin typeface="system-ui"/>
                <a:cs typeface="Arial" panose="020B0604020202020204" pitchFamily="34" charset="0"/>
              </a:rPr>
              <a:t>No duplicate rows were found.</a:t>
            </a:r>
          </a:p>
          <a:p>
            <a:pPr>
              <a:spcBef>
                <a:spcPts val="50"/>
              </a:spcBef>
            </a:pPr>
            <a:r>
              <a:rPr lang="en-IN" sz="1500" b="1" i="0" dirty="0">
                <a:effectLst/>
                <a:latin typeface="system-ui"/>
              </a:rPr>
              <a:t>F. Dropping un-necessary rows</a:t>
            </a:r>
            <a:r>
              <a:rPr lang="en-US" sz="1500" b="1" i="0" dirty="0">
                <a:effectLst/>
                <a:latin typeface="system-ui"/>
                <a:cs typeface="Arial" panose="020B0604020202020204" pitchFamily="34" charset="0"/>
              </a:rPr>
              <a:t>: </a:t>
            </a:r>
            <a:endParaRPr lang="en-US" sz="1500" b="1" dirty="0">
              <a:latin typeface="system-ui"/>
              <a:cs typeface="Arial" panose="020B0604020202020204" pitchFamily="34" charset="0"/>
            </a:endParaRPr>
          </a:p>
          <a:p>
            <a:pPr marL="742950" lvl="1" indent="-285750">
              <a:spcBef>
                <a:spcPts val="50"/>
              </a:spcBef>
              <a:buFont typeface="Wingdings" panose="05000000000000000000" pitchFamily="2" charset="2"/>
              <a:buChar char="Ø"/>
            </a:pPr>
            <a:r>
              <a:rPr lang="en-US" sz="1500" dirty="0">
                <a:latin typeface="system-ui"/>
                <a:cs typeface="Arial" panose="020B0604020202020204" pitchFamily="34" charset="0"/>
              </a:rPr>
              <a:t>Dropped records where </a:t>
            </a:r>
            <a:r>
              <a:rPr lang="en-US" sz="1500" dirty="0" err="1">
                <a:latin typeface="system-ui"/>
                <a:cs typeface="Arial" panose="020B0604020202020204" pitchFamily="34" charset="0"/>
              </a:rPr>
              <a:t>loan_status</a:t>
            </a:r>
            <a:r>
              <a:rPr lang="en-US" sz="1500" dirty="0">
                <a:latin typeface="system-ui"/>
                <a:cs typeface="Arial" panose="020B0604020202020204" pitchFamily="34" charset="0"/>
              </a:rPr>
              <a:t>=“Current” as the loan in progress cannot Provides  us insights as to whether the borrower is likely to default or not. </a:t>
            </a:r>
          </a:p>
          <a:p>
            <a:pPr marL="742950" lvl="1" indent="-285750">
              <a:spcBef>
                <a:spcPts val="50"/>
              </a:spcBef>
              <a:buFont typeface="Wingdings" panose="05000000000000000000" pitchFamily="2" charset="2"/>
              <a:buChar char="Ø"/>
            </a:pPr>
            <a:r>
              <a:rPr lang="en-US" sz="1500" dirty="0">
                <a:latin typeface="system-ui"/>
                <a:cs typeface="Arial" panose="020B0604020202020204" pitchFamily="34" charset="0"/>
              </a:rPr>
              <a:t>Dropping columns where missing data is &gt;=65% as these columns will skew our data analysis and they need to be removed. </a:t>
            </a:r>
          </a:p>
          <a:p>
            <a:pPr marL="742950" lvl="1" indent="-285750">
              <a:spcBef>
                <a:spcPts val="50"/>
              </a:spcBef>
              <a:buFont typeface="Wingdings" panose="05000000000000000000" pitchFamily="2" charset="2"/>
              <a:buChar char="Ø"/>
            </a:pPr>
            <a:r>
              <a:rPr lang="en-US" sz="1500" dirty="0">
                <a:latin typeface="system-ui"/>
                <a:cs typeface="Arial" panose="020B0604020202020204" pitchFamily="34" charset="0"/>
              </a:rPr>
              <a:t>Dropping extra columns containing text like </a:t>
            </a:r>
            <a:r>
              <a:rPr lang="en-US" sz="1500" dirty="0" err="1">
                <a:latin typeface="system-ui"/>
                <a:cs typeface="Arial" panose="020B0604020202020204" pitchFamily="34" charset="0"/>
              </a:rPr>
              <a:t>collection_recovery_fee</a:t>
            </a:r>
            <a:r>
              <a:rPr lang="en-US" sz="1500" dirty="0">
                <a:latin typeface="system-ui"/>
                <a:cs typeface="Arial" panose="020B0604020202020204" pitchFamily="34" charset="0"/>
              </a:rPr>
              <a:t>, delinq_2yrs, desc, </a:t>
            </a:r>
            <a:r>
              <a:rPr lang="en-US" sz="1500" dirty="0" err="1">
                <a:latin typeface="system-ui"/>
                <a:cs typeface="Arial" panose="020B0604020202020204" pitchFamily="34" charset="0"/>
              </a:rPr>
              <a:t>earliest_cr_line</a:t>
            </a:r>
            <a:r>
              <a:rPr lang="en-US" sz="1500" dirty="0">
                <a:latin typeface="system-ui"/>
                <a:cs typeface="Arial" panose="020B0604020202020204" pitchFamily="34" charset="0"/>
              </a:rPr>
              <a:t>, </a:t>
            </a:r>
            <a:r>
              <a:rPr lang="en-US" sz="1500" dirty="0" err="1">
                <a:latin typeface="system-ui"/>
                <a:cs typeface="Arial" panose="020B0604020202020204" pitchFamily="34" charset="0"/>
              </a:rPr>
              <a:t>emp_title</a:t>
            </a:r>
            <a:r>
              <a:rPr lang="en-US" sz="1500" dirty="0">
                <a:latin typeface="system-ui"/>
                <a:cs typeface="Arial" panose="020B0604020202020204" pitchFamily="34" charset="0"/>
              </a:rPr>
              <a:t>, id, inq_last_6mths, </a:t>
            </a:r>
            <a:r>
              <a:rPr lang="en-US" sz="1500" dirty="0" err="1">
                <a:latin typeface="system-ui"/>
                <a:cs typeface="Arial" panose="020B0604020202020204" pitchFamily="34" charset="0"/>
              </a:rPr>
              <a:t>last_credit_pull_d</a:t>
            </a:r>
            <a:r>
              <a:rPr lang="en-US" sz="1500" dirty="0">
                <a:latin typeface="system-ui"/>
                <a:cs typeface="Arial" panose="020B0604020202020204" pitchFamily="34" charset="0"/>
              </a:rPr>
              <a:t>, </a:t>
            </a:r>
            <a:r>
              <a:rPr lang="en-US" sz="1500" dirty="0" err="1">
                <a:latin typeface="system-ui"/>
                <a:cs typeface="Arial" panose="020B0604020202020204" pitchFamily="34" charset="0"/>
              </a:rPr>
              <a:t>last_pymnt_amnt</a:t>
            </a:r>
            <a:r>
              <a:rPr lang="en-US" sz="1500" dirty="0">
                <a:latin typeface="system-ui"/>
                <a:cs typeface="Arial" panose="020B0604020202020204" pitchFamily="34" charset="0"/>
              </a:rPr>
              <a:t>, </a:t>
            </a:r>
            <a:r>
              <a:rPr lang="en-US" sz="1500" dirty="0" err="1">
                <a:latin typeface="system-ui"/>
                <a:cs typeface="Arial" panose="020B0604020202020204" pitchFamily="34" charset="0"/>
              </a:rPr>
              <a:t>last_pymnt_d</a:t>
            </a:r>
            <a:r>
              <a:rPr lang="en-US" sz="1500" dirty="0">
                <a:latin typeface="system-ui"/>
                <a:cs typeface="Arial" panose="020B0604020202020204" pitchFamily="34" charset="0"/>
              </a:rPr>
              <a:t>, </a:t>
            </a:r>
            <a:r>
              <a:rPr lang="en-US" sz="1500" dirty="0" err="1">
                <a:latin typeface="system-ui"/>
                <a:cs typeface="Arial" panose="020B0604020202020204" pitchFamily="34" charset="0"/>
              </a:rPr>
              <a:t>member_id</a:t>
            </a:r>
            <a:r>
              <a:rPr lang="en-US" sz="1500" dirty="0">
                <a:latin typeface="system-ui"/>
                <a:cs typeface="Arial" panose="020B0604020202020204" pitchFamily="34" charset="0"/>
              </a:rPr>
              <a:t>, </a:t>
            </a:r>
            <a:r>
              <a:rPr lang="en-US" sz="1500" dirty="0" err="1">
                <a:latin typeface="system-ui"/>
                <a:cs typeface="Arial" panose="020B0604020202020204" pitchFamily="34" charset="0"/>
              </a:rPr>
              <a:t>open_acc</a:t>
            </a:r>
            <a:r>
              <a:rPr lang="en-US" sz="1500" dirty="0">
                <a:latin typeface="system-ui"/>
                <a:cs typeface="Arial" panose="020B0604020202020204" pitchFamily="34" charset="0"/>
              </a:rPr>
              <a:t>, </a:t>
            </a:r>
            <a:r>
              <a:rPr lang="en-US" sz="1500" dirty="0" err="1">
                <a:latin typeface="system-ui"/>
                <a:cs typeface="Arial" panose="020B0604020202020204" pitchFamily="34" charset="0"/>
              </a:rPr>
              <a:t>out_prncp</a:t>
            </a:r>
            <a:r>
              <a:rPr lang="en-US" sz="1500" dirty="0">
                <a:latin typeface="system-ui"/>
                <a:cs typeface="Arial" panose="020B0604020202020204" pitchFamily="34" charset="0"/>
              </a:rPr>
              <a:t>, </a:t>
            </a:r>
            <a:r>
              <a:rPr lang="en-US" sz="1500" dirty="0" err="1">
                <a:latin typeface="system-ui"/>
                <a:cs typeface="Arial" panose="020B0604020202020204" pitchFamily="34" charset="0"/>
              </a:rPr>
              <a:t>out_prncp_inv</a:t>
            </a:r>
            <a:r>
              <a:rPr lang="en-US" sz="1500" dirty="0">
                <a:latin typeface="system-ui"/>
                <a:cs typeface="Arial" panose="020B0604020202020204" pitchFamily="34" charset="0"/>
              </a:rPr>
              <a:t>, </a:t>
            </a:r>
            <a:r>
              <a:rPr lang="en-US" sz="1500" dirty="0" err="1">
                <a:latin typeface="system-ui"/>
                <a:cs typeface="Arial" panose="020B0604020202020204" pitchFamily="34" charset="0"/>
              </a:rPr>
              <a:t>pub_rec</a:t>
            </a:r>
            <a:r>
              <a:rPr lang="en-US" sz="1500" dirty="0">
                <a:latin typeface="system-ui"/>
                <a:cs typeface="Arial" panose="020B0604020202020204" pitchFamily="34" charset="0"/>
              </a:rPr>
              <a:t>, recoveries, </a:t>
            </a:r>
            <a:r>
              <a:rPr lang="en-US" sz="1500" dirty="0" err="1">
                <a:latin typeface="system-ui"/>
                <a:cs typeface="Arial" panose="020B0604020202020204" pitchFamily="34" charset="0"/>
              </a:rPr>
              <a:t>revol_bal</a:t>
            </a:r>
            <a:r>
              <a:rPr lang="en-US" sz="1500" dirty="0">
                <a:latin typeface="system-ui"/>
                <a:cs typeface="Arial" panose="020B0604020202020204" pitchFamily="34" charset="0"/>
              </a:rPr>
              <a:t>, </a:t>
            </a:r>
            <a:r>
              <a:rPr lang="en-US" sz="1500" dirty="0" err="1">
                <a:latin typeface="system-ui"/>
                <a:cs typeface="Arial" panose="020B0604020202020204" pitchFamily="34" charset="0"/>
              </a:rPr>
              <a:t>revol_util</a:t>
            </a:r>
            <a:r>
              <a:rPr lang="en-US" sz="1500" dirty="0">
                <a:latin typeface="system-ui"/>
                <a:cs typeface="Arial" panose="020B0604020202020204" pitchFamily="34" charset="0"/>
              </a:rPr>
              <a:t>, title, </a:t>
            </a:r>
            <a:r>
              <a:rPr lang="en-US" sz="1500" dirty="0" err="1">
                <a:latin typeface="system-ui"/>
                <a:cs typeface="Arial" panose="020B0604020202020204" pitchFamily="34" charset="0"/>
              </a:rPr>
              <a:t>total_acc</a:t>
            </a:r>
            <a:r>
              <a:rPr lang="en-US" sz="1500" dirty="0">
                <a:latin typeface="system-ui"/>
                <a:cs typeface="Arial" panose="020B0604020202020204" pitchFamily="34" charset="0"/>
              </a:rPr>
              <a:t>, </a:t>
            </a:r>
            <a:r>
              <a:rPr lang="en-US" sz="1500" dirty="0" err="1">
                <a:latin typeface="system-ui"/>
                <a:cs typeface="Arial" panose="020B0604020202020204" pitchFamily="34" charset="0"/>
              </a:rPr>
              <a:t>total_pymnt</a:t>
            </a:r>
            <a:r>
              <a:rPr lang="en-US" sz="1500" dirty="0">
                <a:latin typeface="system-ui"/>
                <a:cs typeface="Arial" panose="020B0604020202020204" pitchFamily="34" charset="0"/>
              </a:rPr>
              <a:t>, </a:t>
            </a:r>
            <a:r>
              <a:rPr lang="en-US" sz="1500" dirty="0" err="1">
                <a:latin typeface="system-ui"/>
                <a:cs typeface="Arial" panose="020B0604020202020204" pitchFamily="34" charset="0"/>
              </a:rPr>
              <a:t>total_pymnt_inv</a:t>
            </a:r>
            <a:r>
              <a:rPr lang="en-US" sz="1500" dirty="0">
                <a:latin typeface="system-ui"/>
                <a:cs typeface="Arial" panose="020B0604020202020204" pitchFamily="34" charset="0"/>
              </a:rPr>
              <a:t>, </a:t>
            </a:r>
            <a:r>
              <a:rPr lang="en-US" sz="1500" dirty="0" err="1">
                <a:latin typeface="system-ui"/>
                <a:cs typeface="Arial" panose="020B0604020202020204" pitchFamily="34" charset="0"/>
              </a:rPr>
              <a:t>total_rec_int</a:t>
            </a:r>
            <a:r>
              <a:rPr lang="en-US" sz="1500" dirty="0">
                <a:latin typeface="system-ui"/>
                <a:cs typeface="Arial" panose="020B0604020202020204" pitchFamily="34" charset="0"/>
              </a:rPr>
              <a:t>, </a:t>
            </a:r>
            <a:r>
              <a:rPr lang="en-US" sz="1500" dirty="0" err="1">
                <a:latin typeface="system-ui"/>
                <a:cs typeface="Arial" panose="020B0604020202020204" pitchFamily="34" charset="0"/>
              </a:rPr>
              <a:t>total_rec_late_fee</a:t>
            </a:r>
            <a:r>
              <a:rPr lang="en-US" sz="1500" dirty="0">
                <a:latin typeface="system-ui"/>
                <a:cs typeface="Arial" panose="020B0604020202020204" pitchFamily="34" charset="0"/>
              </a:rPr>
              <a:t>, </a:t>
            </a:r>
          </a:p>
          <a:p>
            <a:pPr>
              <a:spcBef>
                <a:spcPts val="50"/>
              </a:spcBef>
            </a:pPr>
            <a:r>
              <a:rPr lang="en-US" sz="1500" dirty="0">
                <a:latin typeface="system-ui"/>
                <a:cs typeface="Arial" panose="020B0604020202020204" pitchFamily="34" charset="0"/>
              </a:rPr>
              <a:t>                  </a:t>
            </a:r>
            <a:r>
              <a:rPr lang="en-US" sz="1500" dirty="0" err="1">
                <a:latin typeface="system-ui"/>
                <a:cs typeface="Arial" panose="020B0604020202020204" pitchFamily="34" charset="0"/>
              </a:rPr>
              <a:t>Total_rec_prncp</a:t>
            </a:r>
            <a:r>
              <a:rPr lang="en-US" sz="1500" dirty="0">
                <a:latin typeface="system-ui"/>
                <a:cs typeface="Arial" panose="020B0604020202020204" pitchFamily="34" charset="0"/>
              </a:rPr>
              <a:t>, </a:t>
            </a:r>
            <a:r>
              <a:rPr lang="en-US" sz="1500" dirty="0" err="1">
                <a:latin typeface="system-ui"/>
                <a:cs typeface="Arial" panose="020B0604020202020204" pitchFamily="34" charset="0"/>
              </a:rPr>
              <a:t>url</a:t>
            </a:r>
            <a:r>
              <a:rPr lang="en-US" sz="1500" dirty="0">
                <a:latin typeface="system-ui"/>
                <a:cs typeface="Arial" panose="020B0604020202020204" pitchFamily="34" charset="0"/>
              </a:rPr>
              <a:t>, </a:t>
            </a:r>
            <a:r>
              <a:rPr lang="en-US" sz="1500" dirty="0" err="1">
                <a:latin typeface="system-ui"/>
                <a:cs typeface="Arial" panose="020B0604020202020204" pitchFamily="34" charset="0"/>
              </a:rPr>
              <a:t>zip_codeas</a:t>
            </a:r>
            <a:r>
              <a:rPr lang="en-US" sz="1500" dirty="0">
                <a:latin typeface="system-ui"/>
                <a:cs typeface="Arial" panose="020B0604020202020204" pitchFamily="34" charset="0"/>
              </a:rPr>
              <a:t> these will not contribute to loan pass or fail</a:t>
            </a:r>
          </a:p>
          <a:p>
            <a:pPr>
              <a:spcBef>
                <a:spcPts val="50"/>
              </a:spcBef>
            </a:pPr>
            <a:r>
              <a:rPr lang="en-IN" sz="1500" b="1" i="0" dirty="0">
                <a:effectLst/>
                <a:latin typeface="system-ui"/>
              </a:rPr>
              <a:t>G. Data Conversion: </a:t>
            </a:r>
            <a:r>
              <a:rPr lang="en-US" sz="1500" i="0" dirty="0">
                <a:effectLst/>
                <a:latin typeface="system-ui"/>
              </a:rPr>
              <a:t>Converted columns like debt to income (</a:t>
            </a:r>
            <a:r>
              <a:rPr lang="en-US" sz="1500" i="0" dirty="0" err="1">
                <a:effectLst/>
                <a:latin typeface="system-ui"/>
              </a:rPr>
              <a:t>dti</a:t>
            </a:r>
            <a:r>
              <a:rPr lang="en-US" sz="1500" i="0" dirty="0">
                <a:effectLst/>
                <a:latin typeface="system-ui"/>
              </a:rPr>
              <a:t>), funded amount (</a:t>
            </a:r>
            <a:r>
              <a:rPr lang="en-US" sz="1500" i="0" dirty="0" err="1">
                <a:effectLst/>
                <a:latin typeface="system-ui"/>
              </a:rPr>
              <a:t>funded_amnt</a:t>
            </a:r>
            <a:r>
              <a:rPr lang="en-US" sz="1500" i="0" dirty="0">
                <a:effectLst/>
                <a:latin typeface="system-ui"/>
              </a:rPr>
              <a:t>), funded amount investor (</a:t>
            </a:r>
            <a:r>
              <a:rPr lang="en-US" sz="1500" i="0" dirty="0" err="1">
                <a:effectLst/>
                <a:latin typeface="system-ui"/>
              </a:rPr>
              <a:t>funded_amnt_inv</a:t>
            </a:r>
            <a:r>
              <a:rPr lang="en-US" sz="1500" i="0" dirty="0">
                <a:effectLst/>
                <a:latin typeface="system-ui"/>
              </a:rPr>
              <a:t>) 	and loan amount (</a:t>
            </a:r>
            <a:r>
              <a:rPr lang="en-US" sz="1500" i="0" dirty="0" err="1">
                <a:effectLst/>
                <a:latin typeface="system-ui"/>
              </a:rPr>
              <a:t>loan_amnt</a:t>
            </a:r>
            <a:r>
              <a:rPr lang="en-US" sz="1500" i="0" dirty="0">
                <a:effectLst/>
                <a:latin typeface="system-ui"/>
              </a:rPr>
              <a:t>) to float to match the data. Also converted loan date (</a:t>
            </a:r>
            <a:r>
              <a:rPr lang="en-US" sz="1500" i="0" dirty="0" err="1">
                <a:effectLst/>
                <a:latin typeface="system-ui"/>
              </a:rPr>
              <a:t>issue_d</a:t>
            </a:r>
            <a:r>
              <a:rPr lang="en-US" sz="1500" i="0" dirty="0">
                <a:effectLst/>
                <a:latin typeface="system-ui"/>
              </a:rPr>
              <a:t>)to </a:t>
            </a:r>
            <a:r>
              <a:rPr lang="en-US" sz="1500" i="0" dirty="0" err="1">
                <a:effectLst/>
                <a:latin typeface="system-ui"/>
              </a:rPr>
              <a:t>DateTime</a:t>
            </a:r>
            <a:r>
              <a:rPr lang="en-US" sz="1500" i="0" dirty="0">
                <a:effectLst/>
                <a:latin typeface="system-ui"/>
              </a:rPr>
              <a:t>(format: </a:t>
            </a:r>
            <a:r>
              <a:rPr lang="en-US" sz="1500" i="0" dirty="0" err="1">
                <a:effectLst/>
                <a:latin typeface="system-ui"/>
              </a:rPr>
              <a:t>yyyy</a:t>
            </a:r>
            <a:r>
              <a:rPr lang="en-US" sz="1500" i="0" dirty="0">
                <a:effectLst/>
                <a:latin typeface="system-ui"/>
              </a:rPr>
              <a:t>-mm-dd).</a:t>
            </a:r>
          </a:p>
          <a:p>
            <a:pPr>
              <a:spcBef>
                <a:spcPts val="50"/>
              </a:spcBef>
            </a:pPr>
            <a:endParaRPr lang="en-US" sz="1500" dirty="0">
              <a:latin typeface="system-ui"/>
              <a:cs typeface="Arial" panose="020B0604020202020204" pitchFamily="34" charset="0"/>
            </a:endParaRPr>
          </a:p>
          <a:p>
            <a:pPr>
              <a:spcBef>
                <a:spcPts val="50"/>
              </a:spcBef>
            </a:pPr>
            <a:endParaRPr lang="en-IN" sz="1500" dirty="0">
              <a:latin typeface="system-ui"/>
              <a:cs typeface="Arial" panose="020B0604020202020204" pitchFamily="34" charset="0"/>
            </a:endParaRPr>
          </a:p>
        </p:txBody>
      </p:sp>
    </p:spTree>
    <p:extLst>
      <p:ext uri="{BB962C8B-B14F-4D97-AF65-F5344CB8AC3E}">
        <p14:creationId xmlns:p14="http://schemas.microsoft.com/office/powerpoint/2010/main" val="79956933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Organic</Template>
  <TotalTime>651</TotalTime>
  <Words>4960</Words>
  <Application>Microsoft Office PowerPoint</Application>
  <PresentationFormat>Widescreen</PresentationFormat>
  <Paragraphs>382</Paragraphs>
  <Slides>55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55</vt:i4>
      </vt:variant>
    </vt:vector>
  </HeadingPairs>
  <TitlesOfParts>
    <vt:vector size="62" baseType="lpstr">
      <vt:lpstr>Aptos</vt:lpstr>
      <vt:lpstr>Arial</vt:lpstr>
      <vt:lpstr>Garamond</vt:lpstr>
      <vt:lpstr>system-ui</vt:lpstr>
      <vt:lpstr>Tenorite</vt:lpstr>
      <vt:lpstr>Wingdings</vt:lpstr>
      <vt:lpstr>Organic</vt:lpstr>
      <vt:lpstr>Lending Club Case Study </vt:lpstr>
      <vt:lpstr>Index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Sravana Kumar Sanka</dc:creator>
  <cp:lastModifiedBy>Sravana Kumar Sanka</cp:lastModifiedBy>
  <cp:revision>30</cp:revision>
  <dcterms:created xsi:type="dcterms:W3CDTF">2024-11-19T05:55:02Z</dcterms:created>
  <dcterms:modified xsi:type="dcterms:W3CDTF">2024-11-19T16:51:14Z</dcterms:modified>
</cp:coreProperties>
</file>

<file path=docProps/thumbnail.jpeg>
</file>